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omments/comment1.xml" ContentType="application/vnd.openxmlformats-officedocument.presentationml.comments+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89" r:id="rId1"/>
  </p:sldMasterIdLst>
  <p:sldIdLst>
    <p:sldId id="259" r:id="rId2"/>
    <p:sldId id="262" r:id="rId3"/>
    <p:sldId id="263" r:id="rId4"/>
    <p:sldId id="413" r:id="rId5"/>
    <p:sldId id="368" r:id="rId6"/>
    <p:sldId id="411" r:id="rId7"/>
    <p:sldId id="264" r:id="rId8"/>
    <p:sldId id="423" r:id="rId9"/>
    <p:sldId id="271" r:id="rId10"/>
    <p:sldId id="274" r:id="rId11"/>
    <p:sldId id="374" r:id="rId12"/>
    <p:sldId id="414" r:id="rId13"/>
    <p:sldId id="376" r:id="rId14"/>
    <p:sldId id="421" r:id="rId15"/>
    <p:sldId id="422" r:id="rId16"/>
    <p:sldId id="379" r:id="rId17"/>
    <p:sldId id="277" r:id="rId18"/>
    <p:sldId id="381" r:id="rId19"/>
    <p:sldId id="273" r:id="rId20"/>
    <p:sldId id="417" r:id="rId21"/>
    <p:sldId id="382" r:id="rId22"/>
    <p:sldId id="418" r:id="rId23"/>
    <p:sldId id="279" r:id="rId24"/>
    <p:sldId id="419" r:id="rId25"/>
    <p:sldId id="420" r:id="rId26"/>
    <p:sldId id="412" r:id="rId27"/>
    <p:sldId id="261" r:id="rId28"/>
    <p:sldId id="409" r:id="rId29"/>
  </p:sldIdLst>
  <p:sldSz cx="12192000" cy="6858000"/>
  <p:notesSz cx="6858000" cy="9144000"/>
  <p:embeddedFontLst>
    <p:embeddedFont>
      <p:font typeface="#9Slide03 Bebas Neue Bold" panose="020B0604020202020204" charset="0"/>
      <p:bold r:id="rId30"/>
    </p:embeddedFont>
    <p:embeddedFont>
      <p:font typeface="#9Slide03 IcielPanton Light" panose="020B0604020202020204" charset="0"/>
      <p:regular r:id="rId31"/>
    </p:embeddedFont>
    <p:embeddedFont>
      <p:font typeface="#9Slide03 SFU Futura_12" panose="020B0604020202020204" charset="0"/>
      <p:regular r:id="rId32"/>
    </p:embeddedFont>
    <p:embeddedFont>
      <p:font typeface="#9Slide04 Lettre" panose="020B0604020202020204" charset="0"/>
      <p:regular r:id="rId33"/>
    </p:embeddedFont>
    <p:embeddedFont>
      <p:font typeface="Abadi" panose="020B0604020104020204" pitchFamily="34" charset="0"/>
      <p:regular r:id="rId34"/>
    </p:embeddedFont>
    <p:embeddedFont>
      <p:font typeface="Calibri" panose="020F0502020204030204" pitchFamily="34" charset="0"/>
      <p:regular r:id="rId35"/>
      <p:bold r:id="rId36"/>
      <p:italic r:id="rId37"/>
      <p:boldItalic r:id="rId38"/>
    </p:embeddedFont>
    <p:embeddedFont>
      <p:font typeface="Calibri Light" panose="020F0302020204030204" pitchFamily="34" charset="0"/>
      <p:regular r:id="rId39"/>
      <p:italic r:id="rId4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Oanh" initials="O" lastIdx="1" clrIdx="0">
    <p:extLst>
      <p:ext uri="{19B8F6BF-5375-455C-9EA6-DF929625EA0E}">
        <p15:presenceInfo xmlns:p15="http://schemas.microsoft.com/office/powerpoint/2012/main" userId="3778d8578aa00987"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B703"/>
    <a:srgbClr val="023047"/>
    <a:srgbClr val="FB8500"/>
    <a:srgbClr val="F3DB9E"/>
    <a:srgbClr val="DEA900"/>
    <a:srgbClr val="FFC000"/>
    <a:srgbClr val="4472C4"/>
    <a:srgbClr val="B77C3A"/>
    <a:srgbClr val="219EBC"/>
    <a:srgbClr val="4D4D4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B8785E0-A420-4649-93EA-EF841EB17A29}" v="116" dt="2022-10-28T08:05:14.93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688" autoAdjust="0"/>
    <p:restoredTop sz="94660"/>
  </p:normalViewPr>
  <p:slideViewPr>
    <p:cSldViewPr snapToGrid="0">
      <p:cViewPr>
        <p:scale>
          <a:sx n="91" d="100"/>
          <a:sy n="91" d="100"/>
        </p:scale>
        <p:origin x="216" y="-221"/>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0.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5.fntdata"/><Relationship Id="rId42"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4.fntdata"/><Relationship Id="rId38" Type="http://schemas.openxmlformats.org/officeDocument/2006/relationships/font" Target="fonts/font9.fntdata"/><Relationship Id="rId46"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font" Target="fonts/font11.fntdata"/><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2.fntdata"/><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font" Target="fonts/font6.fntdata"/><Relationship Id="rId43" Type="http://schemas.openxmlformats.org/officeDocument/2006/relationships/viewProps" Target="viewProp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2-10-26T22:59:40.147" idx="1">
    <p:pos x="7597" y="1699"/>
    <p:text/>
    <p:extLst>
      <p:ext uri="{C676402C-5697-4E1C-873F-D02D1690AC5C}">
        <p15:threadingInfo xmlns:p15="http://schemas.microsoft.com/office/powerpoint/2012/main" timeZoneBias="-420"/>
      </p:ext>
    </p:extLst>
  </p:cm>
</p:cmLst>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912849-6880-DD58-C701-C3F2AB853F9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6BC2CDA-790D-6D73-E3A5-64BDEA5C25E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5AF029B-FCD4-8495-36E0-A35F43DFE338}"/>
              </a:ext>
            </a:extLst>
          </p:cNvPr>
          <p:cNvSpPr>
            <a:spLocks noGrp="1"/>
          </p:cNvSpPr>
          <p:nvPr>
            <p:ph type="dt" sz="half" idx="10"/>
          </p:nvPr>
        </p:nvSpPr>
        <p:spPr/>
        <p:txBody>
          <a:bodyPr/>
          <a:lstStyle/>
          <a:p>
            <a:fld id="{F63CAD4B-39DA-4651-A2CE-AB3A749D29EB}" type="datetimeFigureOut">
              <a:rPr lang="en-US" smtClean="0"/>
              <a:t>10/29/2022</a:t>
            </a:fld>
            <a:endParaRPr lang="en-US"/>
          </a:p>
        </p:txBody>
      </p:sp>
      <p:sp>
        <p:nvSpPr>
          <p:cNvPr id="5" name="Footer Placeholder 4">
            <a:extLst>
              <a:ext uri="{FF2B5EF4-FFF2-40B4-BE49-F238E27FC236}">
                <a16:creationId xmlns:a16="http://schemas.microsoft.com/office/drawing/2014/main" id="{95337D3C-5281-D30A-8CFA-2172B7C25EB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7951698-2C9A-C566-F6B9-FA08B8727D8C}"/>
              </a:ext>
            </a:extLst>
          </p:cNvPr>
          <p:cNvSpPr>
            <a:spLocks noGrp="1"/>
          </p:cNvSpPr>
          <p:nvPr>
            <p:ph type="sldNum" sz="quarter" idx="12"/>
          </p:nvPr>
        </p:nvSpPr>
        <p:spPr/>
        <p:txBody>
          <a:bodyPr/>
          <a:lstStyle/>
          <a:p>
            <a:fld id="{C033AD51-1F43-44B4-8455-B540E233E05C}" type="slidenum">
              <a:rPr lang="en-US" smtClean="0"/>
              <a:t>‹#›</a:t>
            </a:fld>
            <a:endParaRPr lang="en-US"/>
          </a:p>
        </p:txBody>
      </p:sp>
    </p:spTree>
    <p:extLst>
      <p:ext uri="{BB962C8B-B14F-4D97-AF65-F5344CB8AC3E}">
        <p14:creationId xmlns:p14="http://schemas.microsoft.com/office/powerpoint/2010/main" val="29169014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9C6B15-375B-8587-D783-7CD7FB5598E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FA67C1A-B058-3BFF-071A-8C1A8C487C0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90A59BD-30F0-073F-21A7-34210BDFBA03}"/>
              </a:ext>
            </a:extLst>
          </p:cNvPr>
          <p:cNvSpPr>
            <a:spLocks noGrp="1"/>
          </p:cNvSpPr>
          <p:nvPr>
            <p:ph type="dt" sz="half" idx="10"/>
          </p:nvPr>
        </p:nvSpPr>
        <p:spPr/>
        <p:txBody>
          <a:bodyPr/>
          <a:lstStyle/>
          <a:p>
            <a:fld id="{F63CAD4B-39DA-4651-A2CE-AB3A749D29EB}" type="datetimeFigureOut">
              <a:rPr lang="en-US" smtClean="0"/>
              <a:t>10/29/2022</a:t>
            </a:fld>
            <a:endParaRPr lang="en-US"/>
          </a:p>
        </p:txBody>
      </p:sp>
      <p:sp>
        <p:nvSpPr>
          <p:cNvPr id="5" name="Footer Placeholder 4">
            <a:extLst>
              <a:ext uri="{FF2B5EF4-FFF2-40B4-BE49-F238E27FC236}">
                <a16:creationId xmlns:a16="http://schemas.microsoft.com/office/drawing/2014/main" id="{712BC2C5-8919-B591-951A-E24409452FF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06AAFD3-E831-18C7-57F5-F524609C8264}"/>
              </a:ext>
            </a:extLst>
          </p:cNvPr>
          <p:cNvSpPr>
            <a:spLocks noGrp="1"/>
          </p:cNvSpPr>
          <p:nvPr>
            <p:ph type="sldNum" sz="quarter" idx="12"/>
          </p:nvPr>
        </p:nvSpPr>
        <p:spPr/>
        <p:txBody>
          <a:bodyPr/>
          <a:lstStyle/>
          <a:p>
            <a:fld id="{C033AD51-1F43-44B4-8455-B540E233E05C}" type="slidenum">
              <a:rPr lang="en-US" smtClean="0"/>
              <a:t>‹#›</a:t>
            </a:fld>
            <a:endParaRPr lang="en-US"/>
          </a:p>
        </p:txBody>
      </p:sp>
    </p:spTree>
    <p:extLst>
      <p:ext uri="{BB962C8B-B14F-4D97-AF65-F5344CB8AC3E}">
        <p14:creationId xmlns:p14="http://schemas.microsoft.com/office/powerpoint/2010/main" val="20561097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1622DFB-BD09-0705-161B-DD5E87BD648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68D288B-0888-B65D-C6AF-759256739C4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C03F42F-46CC-EE3E-F8E5-1726F2BE6F5D}"/>
              </a:ext>
            </a:extLst>
          </p:cNvPr>
          <p:cNvSpPr>
            <a:spLocks noGrp="1"/>
          </p:cNvSpPr>
          <p:nvPr>
            <p:ph type="dt" sz="half" idx="10"/>
          </p:nvPr>
        </p:nvSpPr>
        <p:spPr/>
        <p:txBody>
          <a:bodyPr/>
          <a:lstStyle/>
          <a:p>
            <a:fld id="{F63CAD4B-39DA-4651-A2CE-AB3A749D29EB}" type="datetimeFigureOut">
              <a:rPr lang="en-US" smtClean="0"/>
              <a:t>10/29/2022</a:t>
            </a:fld>
            <a:endParaRPr lang="en-US"/>
          </a:p>
        </p:txBody>
      </p:sp>
      <p:sp>
        <p:nvSpPr>
          <p:cNvPr id="5" name="Footer Placeholder 4">
            <a:extLst>
              <a:ext uri="{FF2B5EF4-FFF2-40B4-BE49-F238E27FC236}">
                <a16:creationId xmlns:a16="http://schemas.microsoft.com/office/drawing/2014/main" id="{CAD895DB-389C-A996-C983-89FDE70E590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0090BDA-3F32-73DD-F557-545DF4EB45DE}"/>
              </a:ext>
            </a:extLst>
          </p:cNvPr>
          <p:cNvSpPr>
            <a:spLocks noGrp="1"/>
          </p:cNvSpPr>
          <p:nvPr>
            <p:ph type="sldNum" sz="quarter" idx="12"/>
          </p:nvPr>
        </p:nvSpPr>
        <p:spPr/>
        <p:txBody>
          <a:bodyPr/>
          <a:lstStyle/>
          <a:p>
            <a:fld id="{C033AD51-1F43-44B4-8455-B540E233E05C}" type="slidenum">
              <a:rPr lang="en-US" smtClean="0"/>
              <a:t>‹#›</a:t>
            </a:fld>
            <a:endParaRPr lang="en-US"/>
          </a:p>
        </p:txBody>
      </p:sp>
    </p:spTree>
    <p:extLst>
      <p:ext uri="{BB962C8B-B14F-4D97-AF65-F5344CB8AC3E}">
        <p14:creationId xmlns:p14="http://schemas.microsoft.com/office/powerpoint/2010/main" val="4767136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30968A-785E-B11B-3872-ADEE57F527F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1E0EC30-BAE5-0512-AAD6-971DA91EE9B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CB850B5-D8F0-D061-8BB3-23E8A88376EA}"/>
              </a:ext>
            </a:extLst>
          </p:cNvPr>
          <p:cNvSpPr>
            <a:spLocks noGrp="1"/>
          </p:cNvSpPr>
          <p:nvPr>
            <p:ph type="dt" sz="half" idx="10"/>
          </p:nvPr>
        </p:nvSpPr>
        <p:spPr/>
        <p:txBody>
          <a:bodyPr/>
          <a:lstStyle/>
          <a:p>
            <a:fld id="{F63CAD4B-39DA-4651-A2CE-AB3A749D29EB}" type="datetimeFigureOut">
              <a:rPr lang="en-US" smtClean="0"/>
              <a:t>10/29/2022</a:t>
            </a:fld>
            <a:endParaRPr lang="en-US"/>
          </a:p>
        </p:txBody>
      </p:sp>
      <p:sp>
        <p:nvSpPr>
          <p:cNvPr id="5" name="Footer Placeholder 4">
            <a:extLst>
              <a:ext uri="{FF2B5EF4-FFF2-40B4-BE49-F238E27FC236}">
                <a16:creationId xmlns:a16="http://schemas.microsoft.com/office/drawing/2014/main" id="{3200EF0F-77CF-822C-F8AF-C76CD5EF6A3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B993AB9-715A-1027-0C8C-A5EC1AE1EC7C}"/>
              </a:ext>
            </a:extLst>
          </p:cNvPr>
          <p:cNvSpPr>
            <a:spLocks noGrp="1"/>
          </p:cNvSpPr>
          <p:nvPr>
            <p:ph type="sldNum" sz="quarter" idx="12"/>
          </p:nvPr>
        </p:nvSpPr>
        <p:spPr/>
        <p:txBody>
          <a:bodyPr/>
          <a:lstStyle/>
          <a:p>
            <a:fld id="{C033AD51-1F43-44B4-8455-B540E233E05C}" type="slidenum">
              <a:rPr lang="en-US" smtClean="0"/>
              <a:t>‹#›</a:t>
            </a:fld>
            <a:endParaRPr lang="en-US"/>
          </a:p>
        </p:txBody>
      </p:sp>
    </p:spTree>
    <p:extLst>
      <p:ext uri="{BB962C8B-B14F-4D97-AF65-F5344CB8AC3E}">
        <p14:creationId xmlns:p14="http://schemas.microsoft.com/office/powerpoint/2010/main" val="12767567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5D9F09-8871-A137-78A4-829B4FC69E1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7F05A3D-B311-3E6E-1B56-F4269F48AA0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0BBADF7-9008-B202-2A42-DF630C054346}"/>
              </a:ext>
            </a:extLst>
          </p:cNvPr>
          <p:cNvSpPr>
            <a:spLocks noGrp="1"/>
          </p:cNvSpPr>
          <p:nvPr>
            <p:ph type="dt" sz="half" idx="10"/>
          </p:nvPr>
        </p:nvSpPr>
        <p:spPr/>
        <p:txBody>
          <a:bodyPr/>
          <a:lstStyle/>
          <a:p>
            <a:fld id="{F63CAD4B-39DA-4651-A2CE-AB3A749D29EB}" type="datetimeFigureOut">
              <a:rPr lang="en-US" smtClean="0"/>
              <a:t>10/29/2022</a:t>
            </a:fld>
            <a:endParaRPr lang="en-US"/>
          </a:p>
        </p:txBody>
      </p:sp>
      <p:sp>
        <p:nvSpPr>
          <p:cNvPr id="5" name="Footer Placeholder 4">
            <a:extLst>
              <a:ext uri="{FF2B5EF4-FFF2-40B4-BE49-F238E27FC236}">
                <a16:creationId xmlns:a16="http://schemas.microsoft.com/office/drawing/2014/main" id="{AEDCC1B5-9C54-BA95-9126-006068A4AF1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55A3916-8581-1ABE-49C6-3154B911F43B}"/>
              </a:ext>
            </a:extLst>
          </p:cNvPr>
          <p:cNvSpPr>
            <a:spLocks noGrp="1"/>
          </p:cNvSpPr>
          <p:nvPr>
            <p:ph type="sldNum" sz="quarter" idx="12"/>
          </p:nvPr>
        </p:nvSpPr>
        <p:spPr/>
        <p:txBody>
          <a:bodyPr/>
          <a:lstStyle/>
          <a:p>
            <a:fld id="{C033AD51-1F43-44B4-8455-B540E233E05C}" type="slidenum">
              <a:rPr lang="en-US" smtClean="0"/>
              <a:t>‹#›</a:t>
            </a:fld>
            <a:endParaRPr lang="en-US"/>
          </a:p>
        </p:txBody>
      </p:sp>
    </p:spTree>
    <p:extLst>
      <p:ext uri="{BB962C8B-B14F-4D97-AF65-F5344CB8AC3E}">
        <p14:creationId xmlns:p14="http://schemas.microsoft.com/office/powerpoint/2010/main" val="38821439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CF983B-32F9-34BE-9D18-14445D19243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534EDA6-DAF6-04BF-7F76-652D63527E1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ACFE205-86F2-090B-6FB1-ED726C899E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AF9D908-7C02-ED1F-A450-0040D227ADC3}"/>
              </a:ext>
            </a:extLst>
          </p:cNvPr>
          <p:cNvSpPr>
            <a:spLocks noGrp="1"/>
          </p:cNvSpPr>
          <p:nvPr>
            <p:ph type="dt" sz="half" idx="10"/>
          </p:nvPr>
        </p:nvSpPr>
        <p:spPr/>
        <p:txBody>
          <a:bodyPr/>
          <a:lstStyle/>
          <a:p>
            <a:fld id="{F63CAD4B-39DA-4651-A2CE-AB3A749D29EB}" type="datetimeFigureOut">
              <a:rPr lang="en-US" smtClean="0"/>
              <a:t>10/29/2022</a:t>
            </a:fld>
            <a:endParaRPr lang="en-US"/>
          </a:p>
        </p:txBody>
      </p:sp>
      <p:sp>
        <p:nvSpPr>
          <p:cNvPr id="6" name="Footer Placeholder 5">
            <a:extLst>
              <a:ext uri="{FF2B5EF4-FFF2-40B4-BE49-F238E27FC236}">
                <a16:creationId xmlns:a16="http://schemas.microsoft.com/office/drawing/2014/main" id="{2C9DF5DA-6B0E-737B-B910-0F346FEF3FA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E07E90D-8357-D8AE-3096-84A154A0405E}"/>
              </a:ext>
            </a:extLst>
          </p:cNvPr>
          <p:cNvSpPr>
            <a:spLocks noGrp="1"/>
          </p:cNvSpPr>
          <p:nvPr>
            <p:ph type="sldNum" sz="quarter" idx="12"/>
          </p:nvPr>
        </p:nvSpPr>
        <p:spPr/>
        <p:txBody>
          <a:bodyPr/>
          <a:lstStyle/>
          <a:p>
            <a:fld id="{C033AD51-1F43-44B4-8455-B540E233E05C}" type="slidenum">
              <a:rPr lang="en-US" smtClean="0"/>
              <a:t>‹#›</a:t>
            </a:fld>
            <a:endParaRPr lang="en-US"/>
          </a:p>
        </p:txBody>
      </p:sp>
    </p:spTree>
    <p:extLst>
      <p:ext uri="{BB962C8B-B14F-4D97-AF65-F5344CB8AC3E}">
        <p14:creationId xmlns:p14="http://schemas.microsoft.com/office/powerpoint/2010/main" val="4323730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EA6CA7-9880-97E1-065E-42ECB32988D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0DB4FE8-E48A-9141-2A26-3E0B880E247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2761626-4A43-048A-7F2E-3B1CB335A1F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75429E4-5EF6-4DA0-13BA-D0C936CBEAC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4A5E188-BBB6-6D25-BF24-BF9FCB09895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57FA80B-B256-1161-7309-893897173ECE}"/>
              </a:ext>
            </a:extLst>
          </p:cNvPr>
          <p:cNvSpPr>
            <a:spLocks noGrp="1"/>
          </p:cNvSpPr>
          <p:nvPr>
            <p:ph type="dt" sz="half" idx="10"/>
          </p:nvPr>
        </p:nvSpPr>
        <p:spPr/>
        <p:txBody>
          <a:bodyPr/>
          <a:lstStyle/>
          <a:p>
            <a:fld id="{F63CAD4B-39DA-4651-A2CE-AB3A749D29EB}" type="datetimeFigureOut">
              <a:rPr lang="en-US" smtClean="0"/>
              <a:t>10/29/2022</a:t>
            </a:fld>
            <a:endParaRPr lang="en-US"/>
          </a:p>
        </p:txBody>
      </p:sp>
      <p:sp>
        <p:nvSpPr>
          <p:cNvPr id="8" name="Footer Placeholder 7">
            <a:extLst>
              <a:ext uri="{FF2B5EF4-FFF2-40B4-BE49-F238E27FC236}">
                <a16:creationId xmlns:a16="http://schemas.microsoft.com/office/drawing/2014/main" id="{8757B2E6-9E56-800E-ED5C-D8D4D8651E4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8E899FF-ED98-EA23-E5CF-60DB0B2BB711}"/>
              </a:ext>
            </a:extLst>
          </p:cNvPr>
          <p:cNvSpPr>
            <a:spLocks noGrp="1"/>
          </p:cNvSpPr>
          <p:nvPr>
            <p:ph type="sldNum" sz="quarter" idx="12"/>
          </p:nvPr>
        </p:nvSpPr>
        <p:spPr/>
        <p:txBody>
          <a:bodyPr/>
          <a:lstStyle/>
          <a:p>
            <a:fld id="{C033AD51-1F43-44B4-8455-B540E233E05C}" type="slidenum">
              <a:rPr lang="en-US" smtClean="0"/>
              <a:t>‹#›</a:t>
            </a:fld>
            <a:endParaRPr lang="en-US"/>
          </a:p>
        </p:txBody>
      </p:sp>
    </p:spTree>
    <p:extLst>
      <p:ext uri="{BB962C8B-B14F-4D97-AF65-F5344CB8AC3E}">
        <p14:creationId xmlns:p14="http://schemas.microsoft.com/office/powerpoint/2010/main" val="6095035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3575C-08C9-E590-AAC2-185B72581AD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F87B8D6-1A09-068C-015F-0DA6DDFA96BB}"/>
              </a:ext>
            </a:extLst>
          </p:cNvPr>
          <p:cNvSpPr>
            <a:spLocks noGrp="1"/>
          </p:cNvSpPr>
          <p:nvPr>
            <p:ph type="dt" sz="half" idx="10"/>
          </p:nvPr>
        </p:nvSpPr>
        <p:spPr/>
        <p:txBody>
          <a:bodyPr/>
          <a:lstStyle/>
          <a:p>
            <a:fld id="{F63CAD4B-39DA-4651-A2CE-AB3A749D29EB}" type="datetimeFigureOut">
              <a:rPr lang="en-US" smtClean="0"/>
              <a:t>10/29/2022</a:t>
            </a:fld>
            <a:endParaRPr lang="en-US"/>
          </a:p>
        </p:txBody>
      </p:sp>
      <p:sp>
        <p:nvSpPr>
          <p:cNvPr id="4" name="Footer Placeholder 3">
            <a:extLst>
              <a:ext uri="{FF2B5EF4-FFF2-40B4-BE49-F238E27FC236}">
                <a16:creationId xmlns:a16="http://schemas.microsoft.com/office/drawing/2014/main" id="{6E8D49B7-7345-031F-96F2-CA16C65116A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87D2B3A-F417-32CB-31CA-0F724C0B4822}"/>
              </a:ext>
            </a:extLst>
          </p:cNvPr>
          <p:cNvSpPr>
            <a:spLocks noGrp="1"/>
          </p:cNvSpPr>
          <p:nvPr>
            <p:ph type="sldNum" sz="quarter" idx="12"/>
          </p:nvPr>
        </p:nvSpPr>
        <p:spPr/>
        <p:txBody>
          <a:bodyPr/>
          <a:lstStyle/>
          <a:p>
            <a:fld id="{C033AD51-1F43-44B4-8455-B540E233E05C}" type="slidenum">
              <a:rPr lang="en-US" smtClean="0"/>
              <a:t>‹#›</a:t>
            </a:fld>
            <a:endParaRPr lang="en-US"/>
          </a:p>
        </p:txBody>
      </p:sp>
    </p:spTree>
    <p:extLst>
      <p:ext uri="{BB962C8B-B14F-4D97-AF65-F5344CB8AC3E}">
        <p14:creationId xmlns:p14="http://schemas.microsoft.com/office/powerpoint/2010/main" val="35608428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ED06C79-936A-389F-ABE9-4FD7AFFCDEA0}"/>
              </a:ext>
            </a:extLst>
          </p:cNvPr>
          <p:cNvSpPr>
            <a:spLocks noGrp="1"/>
          </p:cNvSpPr>
          <p:nvPr>
            <p:ph type="dt" sz="half" idx="10"/>
          </p:nvPr>
        </p:nvSpPr>
        <p:spPr/>
        <p:txBody>
          <a:bodyPr/>
          <a:lstStyle/>
          <a:p>
            <a:fld id="{F63CAD4B-39DA-4651-A2CE-AB3A749D29EB}" type="datetimeFigureOut">
              <a:rPr lang="en-US" smtClean="0"/>
              <a:t>10/29/2022</a:t>
            </a:fld>
            <a:endParaRPr lang="en-US"/>
          </a:p>
        </p:txBody>
      </p:sp>
      <p:sp>
        <p:nvSpPr>
          <p:cNvPr id="3" name="Footer Placeholder 2">
            <a:extLst>
              <a:ext uri="{FF2B5EF4-FFF2-40B4-BE49-F238E27FC236}">
                <a16:creationId xmlns:a16="http://schemas.microsoft.com/office/drawing/2014/main" id="{C6CA7481-B458-41F5-64BC-30A78EDAB3B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4734D25-9672-11CC-709E-94F0DC3B0BDB}"/>
              </a:ext>
            </a:extLst>
          </p:cNvPr>
          <p:cNvSpPr>
            <a:spLocks noGrp="1"/>
          </p:cNvSpPr>
          <p:nvPr>
            <p:ph type="sldNum" sz="quarter" idx="12"/>
          </p:nvPr>
        </p:nvSpPr>
        <p:spPr/>
        <p:txBody>
          <a:bodyPr/>
          <a:lstStyle/>
          <a:p>
            <a:fld id="{C033AD51-1F43-44B4-8455-B540E233E05C}" type="slidenum">
              <a:rPr lang="en-US" smtClean="0"/>
              <a:t>‹#›</a:t>
            </a:fld>
            <a:endParaRPr lang="en-US"/>
          </a:p>
        </p:txBody>
      </p:sp>
    </p:spTree>
    <p:extLst>
      <p:ext uri="{BB962C8B-B14F-4D97-AF65-F5344CB8AC3E}">
        <p14:creationId xmlns:p14="http://schemas.microsoft.com/office/powerpoint/2010/main" val="3857261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A93107-0CF5-5286-8724-22F716C06BC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30FF0E3-4879-5290-E0FA-E8A511919C2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6512732-00FD-5528-8948-518316E0DD5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8BEDCCB-0AB8-D5E8-4D22-C0CC9E03FE14}"/>
              </a:ext>
            </a:extLst>
          </p:cNvPr>
          <p:cNvSpPr>
            <a:spLocks noGrp="1"/>
          </p:cNvSpPr>
          <p:nvPr>
            <p:ph type="dt" sz="half" idx="10"/>
          </p:nvPr>
        </p:nvSpPr>
        <p:spPr/>
        <p:txBody>
          <a:bodyPr/>
          <a:lstStyle/>
          <a:p>
            <a:fld id="{F63CAD4B-39DA-4651-A2CE-AB3A749D29EB}" type="datetimeFigureOut">
              <a:rPr lang="en-US" smtClean="0"/>
              <a:t>10/29/2022</a:t>
            </a:fld>
            <a:endParaRPr lang="en-US"/>
          </a:p>
        </p:txBody>
      </p:sp>
      <p:sp>
        <p:nvSpPr>
          <p:cNvPr id="6" name="Footer Placeholder 5">
            <a:extLst>
              <a:ext uri="{FF2B5EF4-FFF2-40B4-BE49-F238E27FC236}">
                <a16:creationId xmlns:a16="http://schemas.microsoft.com/office/drawing/2014/main" id="{97A41FE0-4CCE-113E-8D79-C8463CD959D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F6468BA-EDE5-1B14-09FE-781CA4262894}"/>
              </a:ext>
            </a:extLst>
          </p:cNvPr>
          <p:cNvSpPr>
            <a:spLocks noGrp="1"/>
          </p:cNvSpPr>
          <p:nvPr>
            <p:ph type="sldNum" sz="quarter" idx="12"/>
          </p:nvPr>
        </p:nvSpPr>
        <p:spPr/>
        <p:txBody>
          <a:bodyPr/>
          <a:lstStyle/>
          <a:p>
            <a:fld id="{C033AD51-1F43-44B4-8455-B540E233E05C}" type="slidenum">
              <a:rPr lang="en-US" smtClean="0"/>
              <a:t>‹#›</a:t>
            </a:fld>
            <a:endParaRPr lang="en-US"/>
          </a:p>
        </p:txBody>
      </p:sp>
    </p:spTree>
    <p:extLst>
      <p:ext uri="{BB962C8B-B14F-4D97-AF65-F5344CB8AC3E}">
        <p14:creationId xmlns:p14="http://schemas.microsoft.com/office/powerpoint/2010/main" val="30697395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7DC341-ED1E-407D-5D8C-28E6FB11AE2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6BAB432-1B45-B7D4-713C-74F79E52846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3B1DE91-D00F-803E-BB72-81828315D17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05BEAD7-3992-E7B3-277E-43732FF8DD0F}"/>
              </a:ext>
            </a:extLst>
          </p:cNvPr>
          <p:cNvSpPr>
            <a:spLocks noGrp="1"/>
          </p:cNvSpPr>
          <p:nvPr>
            <p:ph type="dt" sz="half" idx="10"/>
          </p:nvPr>
        </p:nvSpPr>
        <p:spPr/>
        <p:txBody>
          <a:bodyPr/>
          <a:lstStyle/>
          <a:p>
            <a:fld id="{F63CAD4B-39DA-4651-A2CE-AB3A749D29EB}" type="datetimeFigureOut">
              <a:rPr lang="en-US" smtClean="0"/>
              <a:t>10/29/2022</a:t>
            </a:fld>
            <a:endParaRPr lang="en-US"/>
          </a:p>
        </p:txBody>
      </p:sp>
      <p:sp>
        <p:nvSpPr>
          <p:cNvPr id="6" name="Footer Placeholder 5">
            <a:extLst>
              <a:ext uri="{FF2B5EF4-FFF2-40B4-BE49-F238E27FC236}">
                <a16:creationId xmlns:a16="http://schemas.microsoft.com/office/drawing/2014/main" id="{BD1A75D5-8FB5-C716-638A-5E7C33678AD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3C184D8-D300-CD79-E040-FB7FC729AD3B}"/>
              </a:ext>
            </a:extLst>
          </p:cNvPr>
          <p:cNvSpPr>
            <a:spLocks noGrp="1"/>
          </p:cNvSpPr>
          <p:nvPr>
            <p:ph type="sldNum" sz="quarter" idx="12"/>
          </p:nvPr>
        </p:nvSpPr>
        <p:spPr/>
        <p:txBody>
          <a:bodyPr/>
          <a:lstStyle/>
          <a:p>
            <a:fld id="{C033AD51-1F43-44B4-8455-B540E233E05C}" type="slidenum">
              <a:rPr lang="en-US" smtClean="0"/>
              <a:t>‹#›</a:t>
            </a:fld>
            <a:endParaRPr lang="en-US"/>
          </a:p>
        </p:txBody>
      </p:sp>
    </p:spTree>
    <p:extLst>
      <p:ext uri="{BB962C8B-B14F-4D97-AF65-F5344CB8AC3E}">
        <p14:creationId xmlns:p14="http://schemas.microsoft.com/office/powerpoint/2010/main" val="4172442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093B050-9024-BE3B-8540-B50E55847D4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A974568-3C83-47D7-E0CA-BEC845FC324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F0A61E9-E857-63B0-CD9F-C1D2E5F2407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63CAD4B-39DA-4651-A2CE-AB3A749D29EB}" type="datetimeFigureOut">
              <a:rPr lang="en-US" smtClean="0"/>
              <a:t>10/29/2022</a:t>
            </a:fld>
            <a:endParaRPr lang="en-US"/>
          </a:p>
        </p:txBody>
      </p:sp>
      <p:sp>
        <p:nvSpPr>
          <p:cNvPr id="5" name="Footer Placeholder 4">
            <a:extLst>
              <a:ext uri="{FF2B5EF4-FFF2-40B4-BE49-F238E27FC236}">
                <a16:creationId xmlns:a16="http://schemas.microsoft.com/office/drawing/2014/main" id="{B8A559AA-BCD3-6180-06C1-62345A56C9D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B5F3603-6E5E-9D31-108E-882310FD990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033AD51-1F43-44B4-8455-B540E233E05C}" type="slidenum">
              <a:rPr lang="en-US" smtClean="0"/>
              <a:t>‹#›</a:t>
            </a:fld>
            <a:endParaRPr lang="en-US"/>
          </a:p>
        </p:txBody>
      </p:sp>
    </p:spTree>
    <p:extLst>
      <p:ext uri="{BB962C8B-B14F-4D97-AF65-F5344CB8AC3E}">
        <p14:creationId xmlns:p14="http://schemas.microsoft.com/office/powerpoint/2010/main" val="2158065721"/>
      </p:ext>
    </p:extLst>
  </p:cSld>
  <p:clrMap bg1="lt1" tx1="dk1" bg2="lt2" tx2="dk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4.svg"/></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9.svg"/></Relationships>
</file>

<file path=ppt/slides/_rels/slide14.xml.rels><?xml version="1.0" encoding="UTF-8" standalone="yes"?>
<Relationships xmlns="http://schemas.openxmlformats.org/package/2006/relationships"><Relationship Id="rId2" Type="http://schemas.openxmlformats.org/officeDocument/2006/relationships/hyperlink" Target="https://ch.mathworks.com/help/vision/ref/readbarcode.html#mw_dc3e1058-4368-4d4b-8f31-f7bef15dd23d_sep_mw_9073fa44-18ba-470c-929b-1160452455f0"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4.svg"/></Relationships>
</file>

<file path=ppt/slides/_rels/slide17.xml.rels><?xml version="1.0" encoding="UTF-8" standalone="yes"?>
<Relationships xmlns="http://schemas.openxmlformats.org/package/2006/relationships"><Relationship Id="rId3" Type="http://schemas.openxmlformats.org/officeDocument/2006/relationships/image" Target="../media/image24.svg"/><Relationship Id="rId7" Type="http://schemas.openxmlformats.org/officeDocument/2006/relationships/comments" Target="../comments/comment1.xml"/><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27.gif"/><Relationship Id="rId5" Type="http://schemas.openxmlformats.org/officeDocument/2006/relationships/image" Target="../media/image26.svg"/><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6.sv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www.freestockphotos.biz/stockphoto/9551" TargetMode="External"/><Relationship Id="rId2" Type="http://schemas.openxmlformats.org/officeDocument/2006/relationships/image" Target="../media/image33.jpg"/><Relationship Id="rId1" Type="http://schemas.openxmlformats.org/officeDocument/2006/relationships/slideLayout" Target="../slideLayouts/slideLayout2.xml"/><Relationship Id="rId5" Type="http://schemas.openxmlformats.org/officeDocument/2006/relationships/image" Target="../media/image4.svg"/><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6.sv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11.sv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11.sv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6.sv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6.sv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phic 9" descr="Graph paper with paints, pencil, and a ruler">
            <a:extLst>
              <a:ext uri="{FF2B5EF4-FFF2-40B4-BE49-F238E27FC236}">
                <a16:creationId xmlns:a16="http://schemas.microsoft.com/office/drawing/2014/main" id="{E3E3CBD8-92EF-23B1-5326-80A8D975EFC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91353" y="4134971"/>
            <a:ext cx="2745442" cy="2723031"/>
          </a:xfrm>
          <a:prstGeom prst="rect">
            <a:avLst/>
          </a:prstGeom>
        </p:spPr>
      </p:pic>
      <p:sp>
        <p:nvSpPr>
          <p:cNvPr id="5" name="Oval 4">
            <a:extLst>
              <a:ext uri="{FF2B5EF4-FFF2-40B4-BE49-F238E27FC236}">
                <a16:creationId xmlns:a16="http://schemas.microsoft.com/office/drawing/2014/main" id="{F879EF3E-C0B5-C479-7915-1C9319E4F0DB}"/>
              </a:ext>
            </a:extLst>
          </p:cNvPr>
          <p:cNvSpPr/>
          <p:nvPr/>
        </p:nvSpPr>
        <p:spPr>
          <a:xfrm>
            <a:off x="1073621" y="6774585"/>
            <a:ext cx="3191611" cy="165787"/>
          </a:xfrm>
          <a:prstGeom prst="ellipse">
            <a:avLst/>
          </a:prstGeom>
          <a:solidFill>
            <a:srgbClr val="F0F0F0"/>
          </a:solidFill>
          <a:ln>
            <a:noFill/>
          </a:ln>
        </p:spPr>
        <p:txBody>
          <a:bodyPr spcFirstLastPara="1" wrap="square" lIns="91425" tIns="45700" rIns="91425" bIns="45700" anchor="ctr" anchorCtr="0">
            <a:noAutofit/>
          </a:bodyPr>
          <a:lstStyle/>
          <a:p>
            <a:endParaRPr lang="en-US">
              <a:solidFill>
                <a:schemeClr val="dk1"/>
              </a:solidFill>
              <a:latin typeface="Arial"/>
              <a:cs typeface="Arial"/>
            </a:endParaRPr>
          </a:p>
        </p:txBody>
      </p:sp>
      <p:sp>
        <p:nvSpPr>
          <p:cNvPr id="81" name="TextBox 80">
            <a:extLst>
              <a:ext uri="{FF2B5EF4-FFF2-40B4-BE49-F238E27FC236}">
                <a16:creationId xmlns:a16="http://schemas.microsoft.com/office/drawing/2014/main" id="{B3E6EC4D-F09F-E098-C4A9-D71725FCE86D}"/>
              </a:ext>
            </a:extLst>
          </p:cNvPr>
          <p:cNvSpPr txBox="1"/>
          <p:nvPr/>
        </p:nvSpPr>
        <p:spPr>
          <a:xfrm>
            <a:off x="293501" y="77916"/>
            <a:ext cx="10283190" cy="707886"/>
          </a:xfrm>
          <a:prstGeom prst="rect">
            <a:avLst/>
          </a:prstGeom>
          <a:noFill/>
        </p:spPr>
        <p:txBody>
          <a:bodyPr wrap="square" rtlCol="0">
            <a:spAutoFit/>
          </a:bodyPr>
          <a:lstStyle/>
          <a:p>
            <a:r>
              <a:rPr lang="en-US" sz="2000" b="1" dirty="0">
                <a:solidFill>
                  <a:srgbClr val="2D3566"/>
                </a:solidFill>
                <a:latin typeface="#9Slide03 IcielPanton Light" panose="020B0604020202020204" charset="0"/>
              </a:rPr>
              <a:t>HỌC VIỆN CÔNG NGHỆ BƯU CHÍNH VIỄN THÔNG – CƠ SỞ TP. HCM</a:t>
            </a:r>
          </a:p>
          <a:p>
            <a:r>
              <a:rPr lang="en-US" sz="2000" b="1">
                <a:solidFill>
                  <a:srgbClr val="2D3566"/>
                </a:solidFill>
                <a:latin typeface="#9Slide03 IcielPanton Light" panose="020B0604020202020204" charset="0"/>
              </a:rPr>
              <a:t>KHOA CÔNG NGHỆ THÔNG TIN </a:t>
            </a:r>
            <a:r>
              <a:rPr lang="en-US" sz="2000" b="1">
                <a:solidFill>
                  <a:srgbClr val="2D3566"/>
                </a:solidFill>
                <a:latin typeface="#9Slide03 IcielPanton Light" panose="00000400000000000000" pitchFamily="2" charset="0"/>
              </a:rPr>
              <a:t>II</a:t>
            </a:r>
            <a:endParaRPr lang="en-US" sz="2000" b="1" dirty="0">
              <a:solidFill>
                <a:srgbClr val="2D3566"/>
              </a:solidFill>
              <a:latin typeface="#9Slide03 IcielPanton Light" panose="00000400000000000000" pitchFamily="2" charset="0"/>
            </a:endParaRPr>
          </a:p>
        </p:txBody>
      </p:sp>
      <p:sp>
        <p:nvSpPr>
          <p:cNvPr id="83" name="TextBox 82">
            <a:extLst>
              <a:ext uri="{FF2B5EF4-FFF2-40B4-BE49-F238E27FC236}">
                <a16:creationId xmlns:a16="http://schemas.microsoft.com/office/drawing/2014/main" id="{C802FA73-B015-B80E-6D06-C0787C2163BC}"/>
              </a:ext>
            </a:extLst>
          </p:cNvPr>
          <p:cNvSpPr txBox="1"/>
          <p:nvPr/>
        </p:nvSpPr>
        <p:spPr>
          <a:xfrm>
            <a:off x="3865728" y="4441913"/>
            <a:ext cx="3398520" cy="1631216"/>
          </a:xfrm>
          <a:prstGeom prst="rect">
            <a:avLst/>
          </a:prstGeom>
          <a:noFill/>
        </p:spPr>
        <p:txBody>
          <a:bodyPr wrap="square" rtlCol="0">
            <a:spAutoFit/>
          </a:bodyPr>
          <a:lstStyle/>
          <a:p>
            <a:r>
              <a:rPr lang="en-US" sz="2800" b="1">
                <a:solidFill>
                  <a:srgbClr val="92D050"/>
                </a:solidFill>
                <a:latin typeface="#9Slide04 Lettre" pitchFamily="2" charset="0"/>
              </a:rPr>
              <a:t>Nhóm 18</a:t>
            </a:r>
            <a:endParaRPr lang="en-US" sz="2800" b="1" dirty="0">
              <a:solidFill>
                <a:srgbClr val="92D050"/>
              </a:solidFill>
              <a:latin typeface="#9Slide04 Lettre" pitchFamily="2" charset="0"/>
            </a:endParaRPr>
          </a:p>
          <a:p>
            <a:pPr marL="342900" indent="-342900">
              <a:buAutoNum type="arabicPeriod"/>
            </a:pPr>
            <a:r>
              <a:rPr lang="en-US" sz="2400" b="1">
                <a:solidFill>
                  <a:srgbClr val="92D050"/>
                </a:solidFill>
                <a:latin typeface="#9Slide04 Lettre" pitchFamily="2" charset="0"/>
              </a:rPr>
              <a:t>Vũ Thị Hồng Oanh</a:t>
            </a:r>
          </a:p>
          <a:p>
            <a:pPr marL="342900" indent="-342900">
              <a:buFontTx/>
              <a:buAutoNum type="arabicPeriod"/>
            </a:pPr>
            <a:r>
              <a:rPr lang="en-US" sz="2400" b="1">
                <a:solidFill>
                  <a:srgbClr val="92D050"/>
                </a:solidFill>
                <a:latin typeface="#9Slide04 Lettre" pitchFamily="2" charset="0"/>
              </a:rPr>
              <a:t>Nguyễn Quang Niên</a:t>
            </a:r>
            <a:endParaRPr lang="en-US" sz="2400" b="1" dirty="0">
              <a:solidFill>
                <a:srgbClr val="92D050"/>
              </a:solidFill>
              <a:latin typeface="#9Slide04 Lettre" pitchFamily="2" charset="0"/>
            </a:endParaRPr>
          </a:p>
          <a:p>
            <a:pPr marL="342900" indent="-342900">
              <a:buAutoNum type="arabicPeriod"/>
            </a:pPr>
            <a:r>
              <a:rPr lang="en-US" sz="2400" b="1">
                <a:solidFill>
                  <a:srgbClr val="92D050"/>
                </a:solidFill>
                <a:latin typeface="#9Slide04 Lettre" pitchFamily="2" charset="0"/>
              </a:rPr>
              <a:t>Đổng Ngọc Thủy Tiên</a:t>
            </a:r>
            <a:endParaRPr lang="en-US" sz="2400" b="1" dirty="0">
              <a:solidFill>
                <a:srgbClr val="92D050"/>
              </a:solidFill>
              <a:latin typeface="#9Slide04 Lettre" pitchFamily="2" charset="0"/>
            </a:endParaRPr>
          </a:p>
        </p:txBody>
      </p:sp>
      <p:cxnSp>
        <p:nvCxnSpPr>
          <p:cNvPr id="88" name="Straight Connector 87">
            <a:extLst>
              <a:ext uri="{FF2B5EF4-FFF2-40B4-BE49-F238E27FC236}">
                <a16:creationId xmlns:a16="http://schemas.microsoft.com/office/drawing/2014/main" id="{9A77F7D8-58E0-988B-D3B4-0C7F25D303CD}"/>
              </a:ext>
            </a:extLst>
          </p:cNvPr>
          <p:cNvCxnSpPr>
            <a:cxnSpLocks/>
          </p:cNvCxnSpPr>
          <p:nvPr/>
        </p:nvCxnSpPr>
        <p:spPr>
          <a:xfrm>
            <a:off x="-424510" y="4389570"/>
            <a:ext cx="718011" cy="0"/>
          </a:xfrm>
          <a:prstGeom prst="line">
            <a:avLst/>
          </a:prstGeom>
          <a:ln w="38100">
            <a:noFill/>
            <a:prstDash val="solid"/>
          </a:ln>
        </p:spPr>
        <p:style>
          <a:lnRef idx="1">
            <a:schemeClr val="accent1"/>
          </a:lnRef>
          <a:fillRef idx="0">
            <a:schemeClr val="accent1"/>
          </a:fillRef>
          <a:effectRef idx="0">
            <a:schemeClr val="accent1"/>
          </a:effectRef>
          <a:fontRef idx="minor">
            <a:schemeClr val="tx1"/>
          </a:fontRef>
        </p:style>
      </p:cxnSp>
      <p:sp>
        <p:nvSpPr>
          <p:cNvPr id="90" name="TextBox 89">
            <a:extLst>
              <a:ext uri="{FF2B5EF4-FFF2-40B4-BE49-F238E27FC236}">
                <a16:creationId xmlns:a16="http://schemas.microsoft.com/office/drawing/2014/main" id="{103DD382-32DC-CE85-9499-893A1F227409}"/>
              </a:ext>
            </a:extLst>
          </p:cNvPr>
          <p:cNvSpPr txBox="1"/>
          <p:nvPr/>
        </p:nvSpPr>
        <p:spPr>
          <a:xfrm>
            <a:off x="7068428" y="4503469"/>
            <a:ext cx="1496202" cy="1569660"/>
          </a:xfrm>
          <a:prstGeom prst="rect">
            <a:avLst/>
          </a:prstGeom>
          <a:noFill/>
        </p:spPr>
        <p:txBody>
          <a:bodyPr wrap="square" rtlCol="0">
            <a:spAutoFit/>
          </a:bodyPr>
          <a:lstStyle/>
          <a:p>
            <a:endParaRPr lang="en-US" sz="2400" b="1" dirty="0">
              <a:solidFill>
                <a:srgbClr val="FB8500"/>
              </a:solidFill>
              <a:latin typeface="#9Slide04 Lettre" pitchFamily="2" charset="0"/>
            </a:endParaRPr>
          </a:p>
          <a:p>
            <a:r>
              <a:rPr lang="en-US" sz="2400" b="1">
                <a:solidFill>
                  <a:srgbClr val="92D050"/>
                </a:solidFill>
                <a:latin typeface="#9Slide04 Lettre" pitchFamily="2" charset="0"/>
              </a:rPr>
              <a:t>N19DCCN135</a:t>
            </a:r>
            <a:endParaRPr lang="en-US" sz="2400" b="1" dirty="0">
              <a:solidFill>
                <a:srgbClr val="92D050"/>
              </a:solidFill>
              <a:latin typeface="#9Slide04 Lettre" pitchFamily="2" charset="0"/>
            </a:endParaRPr>
          </a:p>
          <a:p>
            <a:r>
              <a:rPr lang="en-US" sz="2400" b="1">
                <a:solidFill>
                  <a:srgbClr val="92D050"/>
                </a:solidFill>
                <a:latin typeface="#9Slide04 Lettre" pitchFamily="2" charset="0"/>
              </a:rPr>
              <a:t>N19DCCN116</a:t>
            </a:r>
          </a:p>
          <a:p>
            <a:r>
              <a:rPr lang="en-US" sz="2400" b="1">
                <a:solidFill>
                  <a:srgbClr val="92D050"/>
                </a:solidFill>
                <a:latin typeface="#9Slide04 Lettre" pitchFamily="2" charset="0"/>
              </a:rPr>
              <a:t>N19DCCN167</a:t>
            </a:r>
            <a:endParaRPr lang="en-US" sz="2400" b="1" dirty="0">
              <a:solidFill>
                <a:srgbClr val="92D050"/>
              </a:solidFill>
              <a:latin typeface="#9Slide04 Lettre" pitchFamily="2" charset="0"/>
            </a:endParaRPr>
          </a:p>
        </p:txBody>
      </p:sp>
      <p:sp>
        <p:nvSpPr>
          <p:cNvPr id="91" name="TextBox 90">
            <a:extLst>
              <a:ext uri="{FF2B5EF4-FFF2-40B4-BE49-F238E27FC236}">
                <a16:creationId xmlns:a16="http://schemas.microsoft.com/office/drawing/2014/main" id="{E98DC420-1114-0C2C-A707-BF19F2B677DA}"/>
              </a:ext>
            </a:extLst>
          </p:cNvPr>
          <p:cNvSpPr txBox="1"/>
          <p:nvPr/>
        </p:nvSpPr>
        <p:spPr>
          <a:xfrm>
            <a:off x="556729" y="820736"/>
            <a:ext cx="11434719" cy="2339102"/>
          </a:xfrm>
          <a:prstGeom prst="rect">
            <a:avLst/>
          </a:prstGeom>
          <a:noFill/>
        </p:spPr>
        <p:txBody>
          <a:bodyPr wrap="square" rtlCol="0">
            <a:spAutoFit/>
          </a:bodyPr>
          <a:lstStyle/>
          <a:p>
            <a:pPr algn="ctr"/>
            <a:r>
              <a:rPr lang="en-US" sz="6600" b="1" dirty="0">
                <a:solidFill>
                  <a:schemeClr val="accent6"/>
                </a:solidFill>
                <a:latin typeface="#9Slide03 Bebas Neue Bold" panose="020B0606020202050201" pitchFamily="34" charset="0"/>
              </a:rPr>
              <a:t>BÁO </a:t>
            </a:r>
            <a:r>
              <a:rPr lang="en-US" sz="6600" b="1">
                <a:solidFill>
                  <a:schemeClr val="accent6"/>
                </a:solidFill>
                <a:latin typeface="#9Slide03 Bebas Neue Bold" panose="020B0606020202050201" pitchFamily="34" charset="0"/>
              </a:rPr>
              <a:t>CÁO bài tập lớn</a:t>
            </a:r>
            <a:endParaRPr lang="en-US" sz="6600" b="1" dirty="0">
              <a:solidFill>
                <a:schemeClr val="accent6"/>
              </a:solidFill>
              <a:latin typeface="#9Slide03 Bebas Neue Bold" panose="020B0606020202050201" pitchFamily="34" charset="0"/>
            </a:endParaRPr>
          </a:p>
          <a:p>
            <a:pPr algn="ctr"/>
            <a:r>
              <a:rPr lang="en-US" sz="4000" b="1" dirty="0" err="1">
                <a:solidFill>
                  <a:schemeClr val="accent6"/>
                </a:solidFill>
                <a:latin typeface="#9Slide03 SFU Futura_12" panose="00000400000000000000" pitchFamily="2" charset="0"/>
              </a:rPr>
              <a:t>Học</a:t>
            </a:r>
            <a:r>
              <a:rPr lang="en-US" sz="4000" b="1" dirty="0">
                <a:solidFill>
                  <a:schemeClr val="accent6"/>
                </a:solidFill>
                <a:latin typeface="#9Slide03 SFU Futura_12" panose="00000400000000000000" pitchFamily="2" charset="0"/>
              </a:rPr>
              <a:t> </a:t>
            </a:r>
            <a:r>
              <a:rPr lang="en-US" sz="4000" b="1" err="1">
                <a:solidFill>
                  <a:schemeClr val="accent6"/>
                </a:solidFill>
                <a:latin typeface="#9Slide03 SFU Futura_12" panose="00000400000000000000" pitchFamily="2" charset="0"/>
              </a:rPr>
              <a:t>Phần</a:t>
            </a:r>
            <a:r>
              <a:rPr lang="en-US" sz="4000" b="1">
                <a:solidFill>
                  <a:schemeClr val="accent6"/>
                </a:solidFill>
                <a:latin typeface="#9Slide03 SFU Futura_12" panose="00000400000000000000" pitchFamily="2" charset="0"/>
              </a:rPr>
              <a:t>:Xử Lý Ảnh</a:t>
            </a:r>
          </a:p>
          <a:p>
            <a:pPr algn="ctr"/>
            <a:endParaRPr lang="en-US" sz="4000" b="1" dirty="0">
              <a:solidFill>
                <a:schemeClr val="accent6"/>
              </a:solidFill>
              <a:latin typeface="#9Slide03 SFU Futura_12" panose="00000400000000000000" pitchFamily="2" charset="0"/>
            </a:endParaRPr>
          </a:p>
        </p:txBody>
      </p:sp>
      <p:sp>
        <p:nvSpPr>
          <p:cNvPr id="25" name="TextBox 24">
            <a:extLst>
              <a:ext uri="{FF2B5EF4-FFF2-40B4-BE49-F238E27FC236}">
                <a16:creationId xmlns:a16="http://schemas.microsoft.com/office/drawing/2014/main" id="{08373768-7348-6E2D-022B-34163347B894}"/>
              </a:ext>
            </a:extLst>
          </p:cNvPr>
          <p:cNvSpPr txBox="1"/>
          <p:nvPr/>
        </p:nvSpPr>
        <p:spPr>
          <a:xfrm>
            <a:off x="857524" y="2502717"/>
            <a:ext cx="10408453" cy="1662378"/>
          </a:xfrm>
          <a:prstGeom prst="rect">
            <a:avLst/>
          </a:prstGeom>
          <a:noFill/>
        </p:spPr>
        <p:txBody>
          <a:bodyPr wrap="square">
            <a:spAutoFit/>
          </a:bodyPr>
          <a:lstStyle/>
          <a:p>
            <a:pPr algn="ctr">
              <a:lnSpc>
                <a:spcPct val="150000"/>
              </a:lnSpc>
            </a:pPr>
            <a:r>
              <a:rPr lang="en-US" sz="4000" b="1">
                <a:solidFill>
                  <a:srgbClr val="023047"/>
                </a:solidFill>
                <a:effectLst>
                  <a:outerShdw blurRad="38100" dist="38100" dir="2700000" algn="tl">
                    <a:srgbClr val="000000">
                      <a:alpha val="43137"/>
                    </a:srgbClr>
                  </a:outerShdw>
                </a:effectLst>
                <a:latin typeface="#9Slide03 IcielPanton Light" panose="020B0604020202020204" charset="0"/>
              </a:rPr>
              <a:t>Đề Tài: Mô Phỏng Nhận Diện Mã Vạch </a:t>
            </a:r>
          </a:p>
          <a:p>
            <a:pPr algn="ctr">
              <a:lnSpc>
                <a:spcPct val="150000"/>
              </a:lnSpc>
            </a:pPr>
            <a:r>
              <a:rPr lang="en-US" sz="3200" b="1">
                <a:solidFill>
                  <a:srgbClr val="023047"/>
                </a:solidFill>
                <a:latin typeface="#9Slide03 SFU Futura_12" panose="00000400000000000000" pitchFamily="2" charset="0"/>
              </a:rPr>
              <a:t>GVHD</a:t>
            </a:r>
            <a:r>
              <a:rPr lang="en-US" sz="3200" b="1" dirty="0">
                <a:solidFill>
                  <a:srgbClr val="023047"/>
                </a:solidFill>
                <a:latin typeface="#9Slide03 SFU Futura_12" panose="00000400000000000000" pitchFamily="2" charset="0"/>
              </a:rPr>
              <a:t>: </a:t>
            </a:r>
            <a:r>
              <a:rPr lang="en-US" sz="3200" b="1" dirty="0" err="1">
                <a:solidFill>
                  <a:srgbClr val="023047"/>
                </a:solidFill>
                <a:latin typeface="#9Slide03 SFU Futura_12" panose="00000400000000000000" pitchFamily="2" charset="0"/>
              </a:rPr>
              <a:t>Th.</a:t>
            </a:r>
            <a:r>
              <a:rPr lang="en-US" sz="3200" b="1" err="1">
                <a:solidFill>
                  <a:srgbClr val="023047"/>
                </a:solidFill>
                <a:latin typeface="#9Slide03 SFU Futura_12" panose="00000400000000000000" pitchFamily="2" charset="0"/>
              </a:rPr>
              <a:t>S</a:t>
            </a:r>
            <a:r>
              <a:rPr lang="en-US" sz="3200" b="1">
                <a:solidFill>
                  <a:srgbClr val="023047"/>
                </a:solidFill>
                <a:latin typeface="#9Slide03 SFU Futura_12" panose="00000400000000000000" pitchFamily="2" charset="0"/>
              </a:rPr>
              <a:t> Nguyễn Hữu Phong</a:t>
            </a:r>
            <a:endParaRPr lang="en-US" sz="3600" b="1" dirty="0">
              <a:solidFill>
                <a:srgbClr val="023047"/>
              </a:solidFill>
              <a:latin typeface="#9Slide03 SFU Futura_12" panose="00000400000000000000" pitchFamily="2" charset="0"/>
            </a:endParaRPr>
          </a:p>
        </p:txBody>
      </p:sp>
    </p:spTree>
    <p:extLst>
      <p:ext uri="{BB962C8B-B14F-4D97-AF65-F5344CB8AC3E}">
        <p14:creationId xmlns:p14="http://schemas.microsoft.com/office/powerpoint/2010/main" val="32625334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19D77C9-E8C9-B48E-74FA-D540F0072D44}"/>
              </a:ext>
            </a:extLst>
          </p:cNvPr>
          <p:cNvSpPr txBox="1"/>
          <p:nvPr/>
        </p:nvSpPr>
        <p:spPr>
          <a:xfrm>
            <a:off x="84375" y="200055"/>
            <a:ext cx="11021440" cy="954107"/>
          </a:xfrm>
          <a:prstGeom prst="rect">
            <a:avLst/>
          </a:prstGeom>
          <a:noFill/>
        </p:spPr>
        <p:txBody>
          <a:bodyPr wrap="square">
            <a:spAutoFit/>
          </a:bodyPr>
          <a:lstStyle/>
          <a:p>
            <a:pPr algn="just"/>
            <a:r>
              <a:rPr lang="en-US" sz="2800" b="1">
                <a:solidFill>
                  <a:schemeClr val="accent6"/>
                </a:solidFill>
                <a:latin typeface="#9Slide03 SFU Futura_12" panose="00000400000000000000" pitchFamily="2" charset="0"/>
              </a:rPr>
              <a:t>2.3 Mô hình của đề tài</a:t>
            </a:r>
            <a:endParaRPr lang="en-US" sz="2800" b="1" dirty="0">
              <a:solidFill>
                <a:schemeClr val="accent6"/>
              </a:solidFill>
              <a:latin typeface="#9Slide03 SFU Futura_12" panose="00000400000000000000" pitchFamily="2" charset="0"/>
            </a:endParaRPr>
          </a:p>
          <a:p>
            <a:pPr algn="just">
              <a:tabLst>
                <a:tab pos="398463" algn="l"/>
              </a:tabLst>
            </a:pPr>
            <a:r>
              <a:rPr lang="en-US" sz="2800" b="1">
                <a:solidFill>
                  <a:srgbClr val="023047"/>
                </a:solidFill>
                <a:latin typeface="#9Slide03 SFU Futura_12" panose="00000400000000000000" pitchFamily="2" charset="0"/>
              </a:rPr>
              <a:t>	</a:t>
            </a:r>
            <a:endParaRPr lang="en-US" sz="2800" b="1" dirty="0">
              <a:solidFill>
                <a:srgbClr val="FFB703"/>
              </a:solidFill>
              <a:latin typeface="#9Slide03 SFU Futura_12" panose="00000400000000000000" pitchFamily="2" charset="0"/>
            </a:endParaRPr>
          </a:p>
        </p:txBody>
      </p:sp>
      <p:sp>
        <p:nvSpPr>
          <p:cNvPr id="3" name="TextBox 2">
            <a:extLst>
              <a:ext uri="{FF2B5EF4-FFF2-40B4-BE49-F238E27FC236}">
                <a16:creationId xmlns:a16="http://schemas.microsoft.com/office/drawing/2014/main" id="{1EEAF003-93BF-8403-BE48-1FFC742C5AEA}"/>
              </a:ext>
            </a:extLst>
          </p:cNvPr>
          <p:cNvSpPr txBox="1"/>
          <p:nvPr/>
        </p:nvSpPr>
        <p:spPr>
          <a:xfrm>
            <a:off x="5206891" y="0"/>
            <a:ext cx="8595936" cy="400110"/>
          </a:xfrm>
          <a:prstGeom prst="rect">
            <a:avLst/>
          </a:prstGeom>
          <a:noFill/>
        </p:spPr>
        <p:txBody>
          <a:bodyPr wrap="square">
            <a:spAutoFit/>
          </a:bodyPr>
          <a:lstStyle/>
          <a:p>
            <a:r>
              <a:rPr lang="vi-VN" sz="2000" b="1" dirty="0">
                <a:solidFill>
                  <a:schemeClr val="accent6"/>
                </a:solidFill>
                <a:latin typeface="#9Slide03 IcielPanton Light" panose="00000400000000000000" pitchFamily="2" charset="0"/>
              </a:rPr>
              <a:t>Chương </a:t>
            </a:r>
            <a:r>
              <a:rPr lang="en-US" sz="2000" b="1" dirty="0">
                <a:solidFill>
                  <a:schemeClr val="accent6"/>
                </a:solidFill>
                <a:latin typeface="#9Slide03 IcielPanton Light" panose="00000400000000000000" pitchFamily="2" charset="0"/>
              </a:rPr>
              <a:t>2</a:t>
            </a:r>
            <a:r>
              <a:rPr lang="vi-VN" sz="2000" b="1">
                <a:solidFill>
                  <a:schemeClr val="accent6"/>
                </a:solidFill>
                <a:latin typeface="#9Slide03 IcielPanton Light" panose="00000400000000000000" pitchFamily="2" charset="0"/>
              </a:rPr>
              <a:t>. </a:t>
            </a:r>
            <a:r>
              <a:rPr lang="en-US" sz="2000" b="1">
                <a:solidFill>
                  <a:schemeClr val="accent6"/>
                </a:solidFill>
                <a:latin typeface="#9Slide03 IcielPanton Light" panose="00000400000000000000" pitchFamily="2" charset="0"/>
              </a:rPr>
              <a:t>Phương Pháp Nghiên Cứu</a:t>
            </a:r>
            <a:endParaRPr lang="en-US" b="1" dirty="0">
              <a:solidFill>
                <a:schemeClr val="accent6"/>
              </a:solidFill>
              <a:latin typeface="#9Slide03 IcielPanton Light" panose="00000400000000000000" pitchFamily="2" charset="0"/>
            </a:endParaRPr>
          </a:p>
        </p:txBody>
      </p:sp>
      <p:pic>
        <p:nvPicPr>
          <p:cNvPr id="8" name="Graphic 7" descr="Squares filled with tiny squares">
            <a:extLst>
              <a:ext uri="{FF2B5EF4-FFF2-40B4-BE49-F238E27FC236}">
                <a16:creationId xmlns:a16="http://schemas.microsoft.com/office/drawing/2014/main" id="{3C33A027-004B-9702-48AE-634261BE07F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4986" y="1710426"/>
            <a:ext cx="4572000" cy="4572000"/>
          </a:xfrm>
          <a:prstGeom prst="rect">
            <a:avLst/>
          </a:prstGeom>
        </p:spPr>
      </p:pic>
      <p:pic>
        <p:nvPicPr>
          <p:cNvPr id="10" name="Graphic 9" descr="Squares filled with tiny squares">
            <a:extLst>
              <a:ext uri="{FF2B5EF4-FFF2-40B4-BE49-F238E27FC236}">
                <a16:creationId xmlns:a16="http://schemas.microsoft.com/office/drawing/2014/main" id="{78B9F9E8-5AFC-D2E6-02E7-E42A149DFC9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436045" y="1900926"/>
            <a:ext cx="4572000" cy="4572000"/>
          </a:xfrm>
          <a:prstGeom prst="rect">
            <a:avLst/>
          </a:prstGeom>
        </p:spPr>
      </p:pic>
      <p:pic>
        <p:nvPicPr>
          <p:cNvPr id="6" name="Picture 5">
            <a:extLst>
              <a:ext uri="{FF2B5EF4-FFF2-40B4-BE49-F238E27FC236}">
                <a16:creationId xmlns:a16="http://schemas.microsoft.com/office/drawing/2014/main" id="{5ECB6A6A-5F31-ECA8-BC6C-C3C2639DE21E}"/>
              </a:ext>
            </a:extLst>
          </p:cNvPr>
          <p:cNvPicPr>
            <a:picLocks noChangeAspect="1"/>
          </p:cNvPicPr>
          <p:nvPr/>
        </p:nvPicPr>
        <p:blipFill>
          <a:blip r:embed="rId4"/>
          <a:stretch>
            <a:fillRect/>
          </a:stretch>
        </p:blipFill>
        <p:spPr>
          <a:xfrm>
            <a:off x="3475930" y="956374"/>
            <a:ext cx="4448869" cy="4594733"/>
          </a:xfrm>
          <a:prstGeom prst="rect">
            <a:avLst/>
          </a:prstGeom>
        </p:spPr>
      </p:pic>
    </p:spTree>
    <p:extLst>
      <p:ext uri="{BB962C8B-B14F-4D97-AF65-F5344CB8AC3E}">
        <p14:creationId xmlns:p14="http://schemas.microsoft.com/office/powerpoint/2010/main" val="34975324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19D77C9-E8C9-B48E-74FA-D540F0072D44}"/>
              </a:ext>
            </a:extLst>
          </p:cNvPr>
          <p:cNvSpPr txBox="1"/>
          <p:nvPr/>
        </p:nvSpPr>
        <p:spPr>
          <a:xfrm>
            <a:off x="106032" y="163821"/>
            <a:ext cx="7631956" cy="3970318"/>
          </a:xfrm>
          <a:prstGeom prst="rect">
            <a:avLst/>
          </a:prstGeom>
          <a:noFill/>
        </p:spPr>
        <p:txBody>
          <a:bodyPr wrap="square">
            <a:spAutoFit/>
          </a:bodyPr>
          <a:lstStyle/>
          <a:p>
            <a:pPr algn="just"/>
            <a:r>
              <a:rPr lang="en-US" sz="2800" b="1">
                <a:solidFill>
                  <a:schemeClr val="accent6"/>
                </a:solidFill>
                <a:latin typeface="#9Slide03 SFU Futura_12" panose="00000400000000000000" pitchFamily="2" charset="0"/>
              </a:rPr>
              <a:t>2.4 Thu nhận hình</a:t>
            </a:r>
          </a:p>
          <a:p>
            <a:pPr algn="just"/>
            <a:r>
              <a:rPr lang="en-US" sz="2800" b="1">
                <a:solidFill>
                  <a:srgbClr val="023047"/>
                </a:solidFill>
                <a:latin typeface="#9Slide03 SFU Futura_12" panose="00000400000000000000" pitchFamily="2" charset="0"/>
              </a:rPr>
              <a:t>   </a:t>
            </a:r>
            <a:r>
              <a:rPr lang="en-US" sz="2800" b="1">
                <a:solidFill>
                  <a:srgbClr val="92D050"/>
                </a:solidFill>
                <a:latin typeface="#9Slide03 SFU Futura_12" panose="00000400000000000000" pitchFamily="2" charset="0"/>
              </a:rPr>
              <a:t>2.4.1. Thu nhận ảnh từ camera máy tính</a:t>
            </a:r>
          </a:p>
          <a:p>
            <a:pPr algn="just"/>
            <a:endParaRPr lang="en-US" sz="2800" b="1">
              <a:solidFill>
                <a:srgbClr val="92D050"/>
              </a:solidFill>
              <a:latin typeface="+mj-lt"/>
            </a:endParaRPr>
          </a:p>
          <a:p>
            <a:pPr marL="457200" marR="0" algn="just">
              <a:lnSpc>
                <a:spcPct val="115000"/>
              </a:lnSpc>
              <a:spcBef>
                <a:spcPts val="600"/>
              </a:spcBef>
              <a:spcAft>
                <a:spcPts val="600"/>
              </a:spcAft>
            </a:pPr>
            <a:r>
              <a:rPr lang="en-US" sz="2000">
                <a:effectLst/>
                <a:latin typeface="#9Slide03 SFU Futura_12 (Headings)"/>
                <a:ea typeface="Times New Roman" panose="02020603050405020304" pitchFamily="18" charset="0"/>
              </a:rPr>
              <a:t>Camera được dùng trong đề tài là </a:t>
            </a:r>
            <a:r>
              <a:rPr lang="vi-VN" sz="2000" b="0">
                <a:solidFill>
                  <a:srgbClr val="212121"/>
                </a:solidFill>
                <a:effectLst/>
                <a:latin typeface="#9Slide03 SFU Futura_12 (Headings)"/>
                <a:ea typeface="Times New Roman" panose="02020603050405020304" pitchFamily="18" charset="0"/>
              </a:rPr>
              <a:t>Image Acquisition Toolbox Support Package for OS Generic Video Interface</a:t>
            </a:r>
            <a:r>
              <a:rPr lang="en-US" sz="2000" b="0">
                <a:latin typeface="#9Slide03 SFU Futura_12 (Headings)"/>
                <a:ea typeface="Times New Roman" panose="02020603050405020304" pitchFamily="18" charset="0"/>
              </a:rPr>
              <a:t> </a:t>
            </a:r>
            <a:r>
              <a:rPr lang="en-US" sz="2000">
                <a:solidFill>
                  <a:srgbClr val="404040"/>
                </a:solidFill>
                <a:effectLst/>
                <a:latin typeface="#9Slide03 SFU Futura_12 (Headings)"/>
                <a:ea typeface="Times New Roman" panose="02020603050405020304" pitchFamily="18" charset="0"/>
              </a:rPr>
              <a:t>thu nhận hình ảnh và video từ các thiết bị quay video.</a:t>
            </a:r>
            <a:endParaRPr lang="en-US" sz="2000">
              <a:effectLst/>
              <a:latin typeface="#9Slide03 SFU Futura_12 (Headings)"/>
              <a:ea typeface="Times New Roman" panose="02020603050405020304" pitchFamily="18" charset="0"/>
            </a:endParaRPr>
          </a:p>
          <a:p>
            <a:pPr marL="457200" marR="0" algn="just">
              <a:lnSpc>
                <a:spcPct val="115000"/>
              </a:lnSpc>
              <a:spcBef>
                <a:spcPts val="600"/>
              </a:spcBef>
              <a:spcAft>
                <a:spcPts val="600"/>
              </a:spcAft>
            </a:pPr>
            <a:r>
              <a:rPr lang="en-US" sz="2000">
                <a:effectLst/>
                <a:latin typeface="#9Slide03 SFU Futura_12 (Headings)"/>
                <a:ea typeface="Times New Roman" panose="02020603050405020304" pitchFamily="18" charset="0"/>
              </a:rPr>
              <a:t>Thông số webcam được chọn trong đề tài là ‘MJPG_1280x720’ </a:t>
            </a:r>
          </a:p>
          <a:p>
            <a:pPr algn="just"/>
            <a:endParaRPr lang="en-US" sz="2800" b="1">
              <a:solidFill>
                <a:srgbClr val="FFB703"/>
              </a:solidFill>
              <a:latin typeface="+mj-lt"/>
            </a:endParaRPr>
          </a:p>
          <a:p>
            <a:pPr algn="just"/>
            <a:r>
              <a:rPr lang="en-US" sz="2800" b="1">
                <a:solidFill>
                  <a:srgbClr val="FFB703"/>
                </a:solidFill>
                <a:latin typeface="#9Slide03 SFU Futura_12" panose="00000400000000000000" pitchFamily="2" charset="0"/>
              </a:rPr>
              <a:t>	</a:t>
            </a:r>
            <a:endParaRPr lang="en-US" sz="2800" b="1" dirty="0">
              <a:solidFill>
                <a:srgbClr val="FFB703"/>
              </a:solidFill>
              <a:latin typeface="#9Slide03 SFU Futura_12" panose="00000400000000000000" pitchFamily="2" charset="0"/>
            </a:endParaRPr>
          </a:p>
        </p:txBody>
      </p:sp>
      <p:sp>
        <p:nvSpPr>
          <p:cNvPr id="2" name="TextBox 1">
            <a:extLst>
              <a:ext uri="{FF2B5EF4-FFF2-40B4-BE49-F238E27FC236}">
                <a16:creationId xmlns:a16="http://schemas.microsoft.com/office/drawing/2014/main" id="{5D7E0141-E476-94ED-F28D-6451BB0A3D25}"/>
              </a:ext>
            </a:extLst>
          </p:cNvPr>
          <p:cNvSpPr txBox="1"/>
          <p:nvPr/>
        </p:nvSpPr>
        <p:spPr>
          <a:xfrm>
            <a:off x="5206891" y="0"/>
            <a:ext cx="8595936" cy="400110"/>
          </a:xfrm>
          <a:prstGeom prst="rect">
            <a:avLst/>
          </a:prstGeom>
          <a:noFill/>
        </p:spPr>
        <p:txBody>
          <a:bodyPr wrap="square">
            <a:spAutoFit/>
          </a:bodyPr>
          <a:lstStyle/>
          <a:p>
            <a:r>
              <a:rPr lang="vi-VN" sz="2000" b="1" dirty="0">
                <a:solidFill>
                  <a:schemeClr val="accent6"/>
                </a:solidFill>
                <a:latin typeface="#9Slide03 IcielPanton Light" panose="00000400000000000000" pitchFamily="2" charset="0"/>
              </a:rPr>
              <a:t>Chương </a:t>
            </a:r>
            <a:r>
              <a:rPr lang="en-US" sz="2000" b="1" dirty="0">
                <a:solidFill>
                  <a:schemeClr val="accent6"/>
                </a:solidFill>
                <a:latin typeface="#9Slide03 IcielPanton Light" panose="00000400000000000000" pitchFamily="2" charset="0"/>
              </a:rPr>
              <a:t>2</a:t>
            </a:r>
            <a:r>
              <a:rPr lang="vi-VN" sz="2000" b="1">
                <a:solidFill>
                  <a:schemeClr val="accent6"/>
                </a:solidFill>
                <a:latin typeface="#9Slide03 IcielPanton Light" panose="00000400000000000000" pitchFamily="2" charset="0"/>
              </a:rPr>
              <a:t>. </a:t>
            </a:r>
            <a:r>
              <a:rPr lang="en-US" sz="2000" b="1">
                <a:solidFill>
                  <a:schemeClr val="accent6"/>
                </a:solidFill>
                <a:latin typeface="#9Slide03 IcielPanton Light" panose="00000400000000000000" pitchFamily="2" charset="0"/>
              </a:rPr>
              <a:t>Phương Pháp Nghiên Cứu</a:t>
            </a:r>
            <a:endParaRPr lang="en-US" b="1" dirty="0">
              <a:solidFill>
                <a:schemeClr val="accent6"/>
              </a:solidFill>
              <a:latin typeface="#9Slide03 IcielPanton Light" panose="00000400000000000000" pitchFamily="2" charset="0"/>
            </a:endParaRPr>
          </a:p>
        </p:txBody>
      </p:sp>
      <p:pic>
        <p:nvPicPr>
          <p:cNvPr id="3" name="Picture 2">
            <a:extLst>
              <a:ext uri="{FF2B5EF4-FFF2-40B4-BE49-F238E27FC236}">
                <a16:creationId xmlns:a16="http://schemas.microsoft.com/office/drawing/2014/main" id="{2580BF79-02D8-49B4-B03F-43052A1D56FE}"/>
              </a:ext>
            </a:extLst>
          </p:cNvPr>
          <p:cNvPicPr>
            <a:picLocks noChangeAspect="1"/>
          </p:cNvPicPr>
          <p:nvPr/>
        </p:nvPicPr>
        <p:blipFill>
          <a:blip r:embed="rId2"/>
          <a:stretch>
            <a:fillRect/>
          </a:stretch>
        </p:blipFill>
        <p:spPr>
          <a:xfrm>
            <a:off x="8278761" y="800307"/>
            <a:ext cx="3537608" cy="4027170"/>
          </a:xfrm>
          <a:prstGeom prst="rect">
            <a:avLst/>
          </a:prstGeom>
        </p:spPr>
      </p:pic>
      <p:pic>
        <p:nvPicPr>
          <p:cNvPr id="6" name="Graphic 5" descr="Assorted circles">
            <a:extLst>
              <a:ext uri="{FF2B5EF4-FFF2-40B4-BE49-F238E27FC236}">
                <a16:creationId xmlns:a16="http://schemas.microsoft.com/office/drawing/2014/main" id="{C130178D-EB1B-87DF-CF38-C7FA9B969B6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475186" y="1067064"/>
            <a:ext cx="4572000" cy="4572000"/>
          </a:xfrm>
          <a:prstGeom prst="rect">
            <a:avLst/>
          </a:prstGeom>
        </p:spPr>
      </p:pic>
    </p:spTree>
    <p:extLst>
      <p:ext uri="{BB962C8B-B14F-4D97-AF65-F5344CB8AC3E}">
        <p14:creationId xmlns:p14="http://schemas.microsoft.com/office/powerpoint/2010/main" val="27328554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19D77C9-E8C9-B48E-74FA-D540F0072D44}"/>
              </a:ext>
            </a:extLst>
          </p:cNvPr>
          <p:cNvSpPr txBox="1"/>
          <p:nvPr/>
        </p:nvSpPr>
        <p:spPr>
          <a:xfrm>
            <a:off x="106031" y="163821"/>
            <a:ext cx="11021440" cy="1815882"/>
          </a:xfrm>
          <a:prstGeom prst="rect">
            <a:avLst/>
          </a:prstGeom>
          <a:noFill/>
        </p:spPr>
        <p:txBody>
          <a:bodyPr wrap="square">
            <a:spAutoFit/>
          </a:bodyPr>
          <a:lstStyle/>
          <a:p>
            <a:pPr algn="just"/>
            <a:r>
              <a:rPr lang="en-US" sz="2800" b="1">
                <a:solidFill>
                  <a:schemeClr val="accent6"/>
                </a:solidFill>
                <a:latin typeface="#9Slide03 SFU Futura_12" panose="00000400000000000000" pitchFamily="2" charset="0"/>
              </a:rPr>
              <a:t>2.4 Thu nhận hình</a:t>
            </a:r>
          </a:p>
          <a:p>
            <a:pPr algn="just"/>
            <a:r>
              <a:rPr lang="en-US" sz="2800" b="1">
                <a:solidFill>
                  <a:srgbClr val="023047"/>
                </a:solidFill>
                <a:latin typeface="#9Slide03 SFU Futura_12" panose="00000400000000000000" pitchFamily="2" charset="0"/>
              </a:rPr>
              <a:t> </a:t>
            </a:r>
            <a:r>
              <a:rPr lang="en-US" sz="2800" b="1">
                <a:solidFill>
                  <a:srgbClr val="92D050"/>
                </a:solidFill>
                <a:latin typeface="#9Slide03 SFU Futura_12" panose="00000400000000000000" pitchFamily="2" charset="0"/>
              </a:rPr>
              <a:t>2.4.2. Thu nhận hình ảnh từ nguồn trong máy tính</a:t>
            </a:r>
          </a:p>
          <a:p>
            <a:pPr algn="just"/>
            <a:endParaRPr lang="en-US" sz="2800" b="1">
              <a:solidFill>
                <a:srgbClr val="92D050"/>
              </a:solidFill>
              <a:latin typeface="#9Slide03 SFU Futura_12" panose="00000400000000000000" pitchFamily="2" charset="0"/>
            </a:endParaRPr>
          </a:p>
          <a:p>
            <a:pPr algn="just"/>
            <a:r>
              <a:rPr lang="en-US" sz="2800" b="1">
                <a:solidFill>
                  <a:srgbClr val="FFB703"/>
                </a:solidFill>
                <a:latin typeface="#9Slide03 SFU Futura_12" panose="00000400000000000000" pitchFamily="2" charset="0"/>
              </a:rPr>
              <a:t>	</a:t>
            </a:r>
            <a:endParaRPr lang="en-US" sz="2800" b="1" dirty="0">
              <a:solidFill>
                <a:srgbClr val="FFB703"/>
              </a:solidFill>
              <a:latin typeface="#9Slide03 SFU Futura_12" panose="00000400000000000000" pitchFamily="2" charset="0"/>
            </a:endParaRPr>
          </a:p>
        </p:txBody>
      </p:sp>
      <p:pic>
        <p:nvPicPr>
          <p:cNvPr id="2" name="Picture 1">
            <a:extLst>
              <a:ext uri="{FF2B5EF4-FFF2-40B4-BE49-F238E27FC236}">
                <a16:creationId xmlns:a16="http://schemas.microsoft.com/office/drawing/2014/main" id="{F40632B9-0A25-7B11-62D6-8C25EFD88524}"/>
              </a:ext>
            </a:extLst>
          </p:cNvPr>
          <p:cNvPicPr>
            <a:picLocks noChangeAspect="1"/>
          </p:cNvPicPr>
          <p:nvPr/>
        </p:nvPicPr>
        <p:blipFill>
          <a:blip r:embed="rId2"/>
          <a:stretch>
            <a:fillRect/>
          </a:stretch>
        </p:blipFill>
        <p:spPr>
          <a:xfrm>
            <a:off x="1576434" y="1525523"/>
            <a:ext cx="7031035" cy="3954819"/>
          </a:xfrm>
          <a:prstGeom prst="rect">
            <a:avLst/>
          </a:prstGeom>
        </p:spPr>
      </p:pic>
      <p:sp>
        <p:nvSpPr>
          <p:cNvPr id="3" name="TextBox 2">
            <a:extLst>
              <a:ext uri="{FF2B5EF4-FFF2-40B4-BE49-F238E27FC236}">
                <a16:creationId xmlns:a16="http://schemas.microsoft.com/office/drawing/2014/main" id="{7D5DDEDC-920B-155D-C320-048966497055}"/>
              </a:ext>
            </a:extLst>
          </p:cNvPr>
          <p:cNvSpPr txBox="1"/>
          <p:nvPr/>
        </p:nvSpPr>
        <p:spPr>
          <a:xfrm>
            <a:off x="5206891" y="0"/>
            <a:ext cx="8595936" cy="400110"/>
          </a:xfrm>
          <a:prstGeom prst="rect">
            <a:avLst/>
          </a:prstGeom>
          <a:noFill/>
        </p:spPr>
        <p:txBody>
          <a:bodyPr wrap="square">
            <a:spAutoFit/>
          </a:bodyPr>
          <a:lstStyle/>
          <a:p>
            <a:r>
              <a:rPr lang="vi-VN" sz="2000" b="1" dirty="0">
                <a:solidFill>
                  <a:schemeClr val="accent6"/>
                </a:solidFill>
                <a:latin typeface="#9Slide03 IcielPanton Light" panose="00000400000000000000" pitchFamily="2" charset="0"/>
              </a:rPr>
              <a:t>Chương </a:t>
            </a:r>
            <a:r>
              <a:rPr lang="en-US" sz="2000" b="1" dirty="0">
                <a:solidFill>
                  <a:schemeClr val="accent6"/>
                </a:solidFill>
                <a:latin typeface="#9Slide03 IcielPanton Light" panose="00000400000000000000" pitchFamily="2" charset="0"/>
              </a:rPr>
              <a:t>2</a:t>
            </a:r>
            <a:r>
              <a:rPr lang="vi-VN" sz="2000" b="1">
                <a:solidFill>
                  <a:schemeClr val="accent6"/>
                </a:solidFill>
                <a:latin typeface="#9Slide03 IcielPanton Light" panose="00000400000000000000" pitchFamily="2" charset="0"/>
              </a:rPr>
              <a:t>. </a:t>
            </a:r>
            <a:r>
              <a:rPr lang="en-US" sz="2000" b="1">
                <a:solidFill>
                  <a:schemeClr val="accent6"/>
                </a:solidFill>
                <a:latin typeface="#9Slide03 IcielPanton Light" panose="00000400000000000000" pitchFamily="2" charset="0"/>
              </a:rPr>
              <a:t>Phương Pháp Nghiên Cứu</a:t>
            </a:r>
            <a:endParaRPr lang="en-US" b="1" dirty="0">
              <a:solidFill>
                <a:schemeClr val="accent6"/>
              </a:solidFill>
              <a:latin typeface="#9Slide03 IcielPanton Light" panose="00000400000000000000" pitchFamily="2" charset="0"/>
            </a:endParaRPr>
          </a:p>
        </p:txBody>
      </p:sp>
    </p:spTree>
    <p:extLst>
      <p:ext uri="{BB962C8B-B14F-4D97-AF65-F5344CB8AC3E}">
        <p14:creationId xmlns:p14="http://schemas.microsoft.com/office/powerpoint/2010/main" val="22565643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19D77C9-E8C9-B48E-74FA-D540F0072D44}"/>
              </a:ext>
            </a:extLst>
          </p:cNvPr>
          <p:cNvSpPr txBox="1"/>
          <p:nvPr/>
        </p:nvSpPr>
        <p:spPr>
          <a:xfrm>
            <a:off x="212062" y="200055"/>
            <a:ext cx="11021440" cy="954107"/>
          </a:xfrm>
          <a:prstGeom prst="rect">
            <a:avLst/>
          </a:prstGeom>
          <a:noFill/>
        </p:spPr>
        <p:txBody>
          <a:bodyPr wrap="square">
            <a:spAutoFit/>
          </a:bodyPr>
          <a:lstStyle/>
          <a:p>
            <a:pPr algn="just"/>
            <a:r>
              <a:rPr lang="en-US" sz="2800" b="1">
                <a:solidFill>
                  <a:schemeClr val="accent6"/>
                </a:solidFill>
                <a:latin typeface="#9Slide03 SFU Futura_12" panose="00000400000000000000" pitchFamily="2" charset="0"/>
              </a:rPr>
              <a:t>2.5 Tiền xử lý ảnh</a:t>
            </a:r>
            <a:endParaRPr lang="en-US" sz="2800" b="1" dirty="0">
              <a:solidFill>
                <a:schemeClr val="accent6"/>
              </a:solidFill>
              <a:latin typeface="#9Slide03 SFU Futura_12" panose="00000400000000000000" pitchFamily="2" charset="0"/>
            </a:endParaRPr>
          </a:p>
          <a:p>
            <a:pPr algn="just">
              <a:tabLst>
                <a:tab pos="398463" algn="l"/>
              </a:tabLst>
            </a:pPr>
            <a:r>
              <a:rPr lang="en-US" sz="2800" b="1">
                <a:solidFill>
                  <a:srgbClr val="023047"/>
                </a:solidFill>
                <a:latin typeface="#9Slide03 SFU Futura_12" panose="00000400000000000000" pitchFamily="2" charset="0"/>
              </a:rPr>
              <a:t>	</a:t>
            </a:r>
            <a:endParaRPr lang="en-US" sz="2800" b="1" dirty="0">
              <a:solidFill>
                <a:srgbClr val="FFB703"/>
              </a:solidFill>
              <a:latin typeface="#9Slide03 SFU Futura_12" panose="00000400000000000000" pitchFamily="2" charset="0"/>
            </a:endParaRPr>
          </a:p>
        </p:txBody>
      </p:sp>
      <p:sp>
        <p:nvSpPr>
          <p:cNvPr id="3" name="TextBox 2">
            <a:extLst>
              <a:ext uri="{FF2B5EF4-FFF2-40B4-BE49-F238E27FC236}">
                <a16:creationId xmlns:a16="http://schemas.microsoft.com/office/drawing/2014/main" id="{5F7254E0-4B2F-D860-F84C-EF63154A6A9A}"/>
              </a:ext>
            </a:extLst>
          </p:cNvPr>
          <p:cNvSpPr txBox="1"/>
          <p:nvPr/>
        </p:nvSpPr>
        <p:spPr>
          <a:xfrm>
            <a:off x="212062" y="1380058"/>
            <a:ext cx="6902822" cy="4389150"/>
          </a:xfrm>
          <a:prstGeom prst="rect">
            <a:avLst/>
          </a:prstGeom>
          <a:noFill/>
        </p:spPr>
        <p:txBody>
          <a:bodyPr wrap="square">
            <a:spAutoFit/>
          </a:bodyPr>
          <a:lstStyle/>
          <a:p>
            <a:pPr marL="571500" marR="0" indent="-1588" algn="just">
              <a:spcBef>
                <a:spcPts val="600"/>
              </a:spcBef>
              <a:spcAft>
                <a:spcPts val="600"/>
              </a:spcAft>
            </a:pPr>
            <a:r>
              <a:rPr lang="en-US" sz="1800">
                <a:effectLst/>
                <a:latin typeface="#9Slide03 SFU Futura_12 (Headings)"/>
                <a:ea typeface="Times New Roman" panose="02020603050405020304" pitchFamily="18" charset="0"/>
              </a:rPr>
              <a:t>Ở bước này ảnh sẽ được cải thiện về độ tương phản, lọc , xám hóa… với mục đích cho chất lượng ảnh tốt hơn, trong đề tài dùng các hàm sau:</a:t>
            </a:r>
          </a:p>
          <a:p>
            <a:pPr marL="571500" marR="0" indent="-1588" algn="just">
              <a:lnSpc>
                <a:spcPct val="115000"/>
              </a:lnSpc>
              <a:spcBef>
                <a:spcPts val="600"/>
              </a:spcBef>
              <a:spcAft>
                <a:spcPts val="600"/>
              </a:spcAft>
            </a:pPr>
            <a:r>
              <a:rPr lang="en-US" sz="1800">
                <a:solidFill>
                  <a:srgbClr val="000000"/>
                </a:solidFill>
                <a:effectLst/>
                <a:latin typeface="#9Slide03 SFU Futura_12 (Headings)"/>
                <a:ea typeface="Times New Roman" panose="02020603050405020304" pitchFamily="18" charset="0"/>
              </a:rPr>
              <a:t>+ </a:t>
            </a:r>
            <a:r>
              <a:rPr lang="vi-VN" sz="1800">
                <a:solidFill>
                  <a:srgbClr val="000000"/>
                </a:solidFill>
                <a:effectLst/>
                <a:latin typeface="#9Slide03 SFU Futura_12 (Headings)"/>
                <a:ea typeface="Times New Roman" panose="02020603050405020304" pitchFamily="18" charset="0"/>
              </a:rPr>
              <a:t>Lệnh rgb2gray() chuyển đổi hình ảnh RGB thành trắng đen bằng cách loại bỏ các thông tin màu sắc và độ bão hòa nhưng vẫn giữ độ sáng.</a:t>
            </a:r>
            <a:endParaRPr lang="en-US" sz="1800">
              <a:effectLst/>
              <a:latin typeface="#9Slide03 SFU Futura_12 (Headings)"/>
              <a:ea typeface="Times New Roman" panose="02020603050405020304" pitchFamily="18" charset="0"/>
            </a:endParaRPr>
          </a:p>
          <a:p>
            <a:pPr marL="571500" marR="0" indent="-1588" algn="just">
              <a:lnSpc>
                <a:spcPct val="115000"/>
              </a:lnSpc>
              <a:spcBef>
                <a:spcPts val="0"/>
              </a:spcBef>
              <a:spcAft>
                <a:spcPts val="0"/>
              </a:spcAft>
              <a:tabLst>
                <a:tab pos="514350" algn="l"/>
              </a:tabLst>
            </a:pPr>
            <a:r>
              <a:rPr lang="en-US" sz="1800">
                <a:solidFill>
                  <a:srgbClr val="000000"/>
                </a:solidFill>
                <a:effectLst/>
                <a:latin typeface="#9Slide03 SFU Futura_12 (Headings)"/>
                <a:ea typeface="Times New Roman" panose="02020603050405020304" pitchFamily="18" charset="0"/>
              </a:rPr>
              <a:t>+ Lệnh </a:t>
            </a:r>
            <a:r>
              <a:rPr lang="en-US" sz="1800">
                <a:effectLst/>
                <a:latin typeface="#9Slide03 SFU Futura_12 (Headings)"/>
                <a:ea typeface="Times New Roman" panose="02020603050405020304" pitchFamily="18" charset="0"/>
              </a:rPr>
              <a:t>imadjust()</a:t>
            </a:r>
            <a:r>
              <a:rPr lang="vi-VN" sz="1800">
                <a:solidFill>
                  <a:srgbClr val="000000"/>
                </a:solidFill>
                <a:effectLst/>
                <a:latin typeface="#9Slide03 SFU Futura_12 (Headings)"/>
                <a:ea typeface="Times New Roman" panose="02020603050405020304" pitchFamily="18" charset="0"/>
              </a:rPr>
              <a:t> sẽ điều chỉnh giá trị cường độ hình ảnh, giúp làm tăng độ tương phản của hình ảnh đầu ra.</a:t>
            </a:r>
            <a:endParaRPr lang="en-US">
              <a:solidFill>
                <a:srgbClr val="000000"/>
              </a:solidFill>
              <a:latin typeface="#9Slide03 SFU Futura_12 (Headings)"/>
              <a:ea typeface="Times New Roman" panose="02020603050405020304" pitchFamily="18" charset="0"/>
            </a:endParaRPr>
          </a:p>
          <a:p>
            <a:pPr marL="571500" indent="-1588" algn="just">
              <a:lnSpc>
                <a:spcPct val="115000"/>
              </a:lnSpc>
              <a:tabLst>
                <a:tab pos="514350" algn="l"/>
              </a:tabLst>
            </a:pPr>
            <a:r>
              <a:rPr lang="en-US" sz="1800">
                <a:solidFill>
                  <a:srgbClr val="000000"/>
                </a:solidFill>
                <a:effectLst/>
                <a:latin typeface="#9Slide03 SFU Futura_12 (Headings)"/>
                <a:ea typeface="Times New Roman" panose="02020603050405020304" pitchFamily="18" charset="0"/>
              </a:rPr>
              <a:t>+ </a:t>
            </a:r>
            <a:r>
              <a:rPr lang="vi-VN" sz="1800">
                <a:effectLst/>
                <a:latin typeface="#9Slide03 SFU Futura_12 (Headings)"/>
                <a:ea typeface="Times New Roman" panose="02020603050405020304" pitchFamily="18" charset="0"/>
              </a:rPr>
              <a:t>I=imbinarize(I). chuyển đổi các hình ảnh màu xám sang một hình nhị phân. Hay tạo một ảnh nhị phân từ một ảnh cường độ, ảnh chỉ số hay ảnh RGB trên cơ sở của ngưỡng ánh sáng.</a:t>
            </a:r>
            <a:endParaRPr lang="en-US" sz="1800">
              <a:effectLst/>
              <a:latin typeface="#9Slide03 SFU Futura_12 (Headings)"/>
              <a:ea typeface="Times New Roman" panose="02020603050405020304" pitchFamily="18" charset="0"/>
            </a:endParaRPr>
          </a:p>
          <a:p>
            <a:pPr marL="571500" marR="0" indent="-1588" algn="just">
              <a:lnSpc>
                <a:spcPct val="115000"/>
              </a:lnSpc>
              <a:spcBef>
                <a:spcPts val="0"/>
              </a:spcBef>
              <a:spcAft>
                <a:spcPts val="0"/>
              </a:spcAft>
              <a:tabLst>
                <a:tab pos="514350" algn="l"/>
              </a:tabLst>
            </a:pPr>
            <a:endParaRPr lang="en-US" sz="1800">
              <a:effectLst/>
              <a:latin typeface="#9Slide03 SFU Futura_12 (Headings)"/>
              <a:ea typeface="Times New Roman" panose="02020603050405020304" pitchFamily="18" charset="0"/>
            </a:endParaRPr>
          </a:p>
          <a:p>
            <a:pPr marL="457200" marR="0" algn="just">
              <a:lnSpc>
                <a:spcPct val="115000"/>
              </a:lnSpc>
              <a:spcBef>
                <a:spcPts val="600"/>
              </a:spcBef>
              <a:spcAft>
                <a:spcPts val="600"/>
              </a:spcAft>
            </a:pPr>
            <a:endParaRPr lang="en-US" sz="1800">
              <a:solidFill>
                <a:srgbClr val="000000"/>
              </a:solidFill>
              <a:effectLst/>
              <a:latin typeface="#9Slide03 SFU Futura_12 (Headings)"/>
              <a:ea typeface="Times New Roman" panose="02020603050405020304" pitchFamily="18" charset="0"/>
            </a:endParaRPr>
          </a:p>
        </p:txBody>
      </p:sp>
      <p:pic>
        <p:nvPicPr>
          <p:cNvPr id="7" name="Picture 6">
            <a:extLst>
              <a:ext uri="{FF2B5EF4-FFF2-40B4-BE49-F238E27FC236}">
                <a16:creationId xmlns:a16="http://schemas.microsoft.com/office/drawing/2014/main" id="{C0FC7AE7-805B-ADD6-6911-2A1F905FD847}"/>
              </a:ext>
            </a:extLst>
          </p:cNvPr>
          <p:cNvPicPr>
            <a:picLocks noChangeAspect="1"/>
          </p:cNvPicPr>
          <p:nvPr/>
        </p:nvPicPr>
        <p:blipFill>
          <a:blip r:embed="rId2"/>
          <a:stretch>
            <a:fillRect/>
          </a:stretch>
        </p:blipFill>
        <p:spPr>
          <a:xfrm>
            <a:off x="7950280" y="629057"/>
            <a:ext cx="3390999" cy="1765405"/>
          </a:xfrm>
          <a:prstGeom prst="rect">
            <a:avLst/>
          </a:prstGeom>
        </p:spPr>
      </p:pic>
      <p:sp>
        <p:nvSpPr>
          <p:cNvPr id="2" name="TextBox 1">
            <a:extLst>
              <a:ext uri="{FF2B5EF4-FFF2-40B4-BE49-F238E27FC236}">
                <a16:creationId xmlns:a16="http://schemas.microsoft.com/office/drawing/2014/main" id="{E862962A-78DC-1EF0-FE1F-8DE199A89D2F}"/>
              </a:ext>
            </a:extLst>
          </p:cNvPr>
          <p:cNvSpPr txBox="1"/>
          <p:nvPr/>
        </p:nvSpPr>
        <p:spPr>
          <a:xfrm>
            <a:off x="5206891" y="0"/>
            <a:ext cx="8595936" cy="400110"/>
          </a:xfrm>
          <a:prstGeom prst="rect">
            <a:avLst/>
          </a:prstGeom>
          <a:noFill/>
        </p:spPr>
        <p:txBody>
          <a:bodyPr wrap="square">
            <a:spAutoFit/>
          </a:bodyPr>
          <a:lstStyle/>
          <a:p>
            <a:r>
              <a:rPr lang="vi-VN" sz="2000" b="1" dirty="0">
                <a:solidFill>
                  <a:schemeClr val="accent6"/>
                </a:solidFill>
                <a:latin typeface="#9Slide03 IcielPanton Light" panose="00000400000000000000" pitchFamily="2" charset="0"/>
              </a:rPr>
              <a:t>Chương </a:t>
            </a:r>
            <a:r>
              <a:rPr lang="en-US" sz="2000" b="1" dirty="0">
                <a:solidFill>
                  <a:schemeClr val="accent6"/>
                </a:solidFill>
                <a:latin typeface="#9Slide03 IcielPanton Light" panose="00000400000000000000" pitchFamily="2" charset="0"/>
              </a:rPr>
              <a:t>2</a:t>
            </a:r>
            <a:r>
              <a:rPr lang="vi-VN" sz="2000" b="1">
                <a:solidFill>
                  <a:schemeClr val="accent6"/>
                </a:solidFill>
                <a:latin typeface="#9Slide03 IcielPanton Light" panose="00000400000000000000" pitchFamily="2" charset="0"/>
              </a:rPr>
              <a:t>. </a:t>
            </a:r>
            <a:r>
              <a:rPr lang="en-US" sz="2000" b="1">
                <a:solidFill>
                  <a:schemeClr val="accent6"/>
                </a:solidFill>
                <a:latin typeface="#9Slide03 IcielPanton Light" panose="00000400000000000000" pitchFamily="2" charset="0"/>
              </a:rPr>
              <a:t>Phương Pháp Nghiên Cứu</a:t>
            </a:r>
            <a:endParaRPr lang="en-US" b="1" dirty="0">
              <a:solidFill>
                <a:schemeClr val="accent6"/>
              </a:solidFill>
              <a:latin typeface="#9Slide03 IcielPanton Light" panose="00000400000000000000" pitchFamily="2" charset="0"/>
            </a:endParaRPr>
          </a:p>
        </p:txBody>
      </p:sp>
      <p:pic>
        <p:nvPicPr>
          <p:cNvPr id="9" name="Graphic 8" descr="Squares filled with tiny squares">
            <a:extLst>
              <a:ext uri="{FF2B5EF4-FFF2-40B4-BE49-F238E27FC236}">
                <a16:creationId xmlns:a16="http://schemas.microsoft.com/office/drawing/2014/main" id="{1977CA21-0204-346C-C3FC-4EC96562583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4292" y="1950413"/>
            <a:ext cx="4572000" cy="4572000"/>
          </a:xfrm>
          <a:prstGeom prst="rect">
            <a:avLst/>
          </a:prstGeom>
        </p:spPr>
      </p:pic>
      <p:pic>
        <p:nvPicPr>
          <p:cNvPr id="4" name="Picture 3">
            <a:extLst>
              <a:ext uri="{FF2B5EF4-FFF2-40B4-BE49-F238E27FC236}">
                <a16:creationId xmlns:a16="http://schemas.microsoft.com/office/drawing/2014/main" id="{E8E278D6-691D-1C60-3FFD-CA04B54F5B6F}"/>
              </a:ext>
            </a:extLst>
          </p:cNvPr>
          <p:cNvPicPr>
            <a:picLocks noChangeAspect="1"/>
          </p:cNvPicPr>
          <p:nvPr/>
        </p:nvPicPr>
        <p:blipFill>
          <a:blip r:embed="rId5"/>
          <a:stretch>
            <a:fillRect/>
          </a:stretch>
        </p:blipFill>
        <p:spPr>
          <a:xfrm>
            <a:off x="7950280" y="2432735"/>
            <a:ext cx="3390999" cy="1765405"/>
          </a:xfrm>
          <a:prstGeom prst="rect">
            <a:avLst/>
          </a:prstGeom>
        </p:spPr>
      </p:pic>
      <p:pic>
        <p:nvPicPr>
          <p:cNvPr id="8" name="Picture 7">
            <a:extLst>
              <a:ext uri="{FF2B5EF4-FFF2-40B4-BE49-F238E27FC236}">
                <a16:creationId xmlns:a16="http://schemas.microsoft.com/office/drawing/2014/main" id="{F78840B2-6B07-1680-F064-C58A3FB22A3C}"/>
              </a:ext>
            </a:extLst>
          </p:cNvPr>
          <p:cNvPicPr>
            <a:picLocks noChangeAspect="1"/>
          </p:cNvPicPr>
          <p:nvPr/>
        </p:nvPicPr>
        <p:blipFill>
          <a:blip r:embed="rId6"/>
          <a:stretch>
            <a:fillRect/>
          </a:stretch>
        </p:blipFill>
        <p:spPr>
          <a:xfrm>
            <a:off x="7950280" y="4236413"/>
            <a:ext cx="3283221" cy="2279673"/>
          </a:xfrm>
          <a:prstGeom prst="rect">
            <a:avLst/>
          </a:prstGeom>
        </p:spPr>
      </p:pic>
    </p:spTree>
    <p:extLst>
      <p:ext uri="{BB962C8B-B14F-4D97-AF65-F5344CB8AC3E}">
        <p14:creationId xmlns:p14="http://schemas.microsoft.com/office/powerpoint/2010/main" val="19348981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fade">
                                      <p:cBhvr>
                                        <p:cTn id="13" dur="1000"/>
                                        <p:tgtEl>
                                          <p:spTgt spid="3">
                                            <p:txEl>
                                              <p:pRg st="1" end="1"/>
                                            </p:txEl>
                                          </p:spTgt>
                                        </p:tgtEl>
                                      </p:cBhvr>
                                    </p:animEffect>
                                    <p:anim calcmode="lin" valueType="num">
                                      <p:cBhvr>
                                        <p:cTn id="14"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5"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1000"/>
                                        <p:tgtEl>
                                          <p:spTgt spid="7"/>
                                        </p:tgtEl>
                                      </p:cBhvr>
                                    </p:animEffect>
                                    <p:anim calcmode="lin" valueType="num">
                                      <p:cBhvr>
                                        <p:cTn id="21" dur="1000" fill="hold"/>
                                        <p:tgtEl>
                                          <p:spTgt spid="7"/>
                                        </p:tgtEl>
                                        <p:attrNameLst>
                                          <p:attrName>ppt_x</p:attrName>
                                        </p:attrNameLst>
                                      </p:cBhvr>
                                      <p:tavLst>
                                        <p:tav tm="0">
                                          <p:val>
                                            <p:strVal val="#ppt_x"/>
                                          </p:val>
                                        </p:tav>
                                        <p:tav tm="100000">
                                          <p:val>
                                            <p:strVal val="#ppt_x"/>
                                          </p:val>
                                        </p:tav>
                                      </p:tavLst>
                                    </p:anim>
                                    <p:anim calcmode="lin" valueType="num">
                                      <p:cBhvr>
                                        <p:cTn id="22"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nodeType="click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animEffect transition="in" filter="fade">
                                      <p:cBhvr>
                                        <p:cTn id="27" dur="1000"/>
                                        <p:tgtEl>
                                          <p:spTgt spid="3">
                                            <p:txEl>
                                              <p:pRg st="2" end="2"/>
                                            </p:txEl>
                                          </p:spTgt>
                                        </p:tgtEl>
                                      </p:cBhvr>
                                    </p:animEffect>
                                    <p:anim calcmode="lin" valueType="num">
                                      <p:cBhvr>
                                        <p:cTn id="2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9"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nodeType="clickEffect">
                                  <p:stCondLst>
                                    <p:cond delay="0"/>
                                  </p:stCondLst>
                                  <p:childTnLst>
                                    <p:set>
                                      <p:cBhvr>
                                        <p:cTn id="33" dur="1" fill="hold">
                                          <p:stCondLst>
                                            <p:cond delay="0"/>
                                          </p:stCondLst>
                                        </p:cTn>
                                        <p:tgtEl>
                                          <p:spTgt spid="4"/>
                                        </p:tgtEl>
                                        <p:attrNameLst>
                                          <p:attrName>style.visibility</p:attrName>
                                        </p:attrNameLst>
                                      </p:cBhvr>
                                      <p:to>
                                        <p:strVal val="visible"/>
                                      </p:to>
                                    </p:set>
                                    <p:animEffect transition="in" filter="fade">
                                      <p:cBhvr>
                                        <p:cTn id="34" dur="1000"/>
                                        <p:tgtEl>
                                          <p:spTgt spid="4"/>
                                        </p:tgtEl>
                                      </p:cBhvr>
                                    </p:animEffect>
                                    <p:anim calcmode="lin" valueType="num">
                                      <p:cBhvr>
                                        <p:cTn id="35" dur="1000" fill="hold"/>
                                        <p:tgtEl>
                                          <p:spTgt spid="4"/>
                                        </p:tgtEl>
                                        <p:attrNameLst>
                                          <p:attrName>ppt_x</p:attrName>
                                        </p:attrNameLst>
                                      </p:cBhvr>
                                      <p:tavLst>
                                        <p:tav tm="0">
                                          <p:val>
                                            <p:strVal val="#ppt_x"/>
                                          </p:val>
                                        </p:tav>
                                        <p:tav tm="100000">
                                          <p:val>
                                            <p:strVal val="#ppt_x"/>
                                          </p:val>
                                        </p:tav>
                                      </p:tavLst>
                                    </p:anim>
                                    <p:anim calcmode="lin" valueType="num">
                                      <p:cBhvr>
                                        <p:cTn id="3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nodeType="clickEffect">
                                  <p:stCondLst>
                                    <p:cond delay="0"/>
                                  </p:stCondLst>
                                  <p:childTnLst>
                                    <p:set>
                                      <p:cBhvr>
                                        <p:cTn id="40" dur="1" fill="hold">
                                          <p:stCondLst>
                                            <p:cond delay="0"/>
                                          </p:stCondLst>
                                        </p:cTn>
                                        <p:tgtEl>
                                          <p:spTgt spid="3">
                                            <p:txEl>
                                              <p:pRg st="3" end="3"/>
                                            </p:txEl>
                                          </p:spTgt>
                                        </p:tgtEl>
                                        <p:attrNameLst>
                                          <p:attrName>style.visibility</p:attrName>
                                        </p:attrNameLst>
                                      </p:cBhvr>
                                      <p:to>
                                        <p:strVal val="visible"/>
                                      </p:to>
                                    </p:set>
                                    <p:animEffect transition="in" filter="fade">
                                      <p:cBhvr>
                                        <p:cTn id="41" dur="1000"/>
                                        <p:tgtEl>
                                          <p:spTgt spid="3">
                                            <p:txEl>
                                              <p:pRg st="3" end="3"/>
                                            </p:txEl>
                                          </p:spTgt>
                                        </p:tgtEl>
                                      </p:cBhvr>
                                    </p:animEffect>
                                    <p:anim calcmode="lin" valueType="num">
                                      <p:cBhvr>
                                        <p:cTn id="42"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43"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42" presetClass="entr" presetSubtype="0" fill="hold" nodeType="clickEffect">
                                  <p:stCondLst>
                                    <p:cond delay="0"/>
                                  </p:stCondLst>
                                  <p:childTnLst>
                                    <p:set>
                                      <p:cBhvr>
                                        <p:cTn id="47" dur="1" fill="hold">
                                          <p:stCondLst>
                                            <p:cond delay="0"/>
                                          </p:stCondLst>
                                        </p:cTn>
                                        <p:tgtEl>
                                          <p:spTgt spid="8"/>
                                        </p:tgtEl>
                                        <p:attrNameLst>
                                          <p:attrName>style.visibility</p:attrName>
                                        </p:attrNameLst>
                                      </p:cBhvr>
                                      <p:to>
                                        <p:strVal val="visible"/>
                                      </p:to>
                                    </p:set>
                                    <p:animEffect transition="in" filter="fade">
                                      <p:cBhvr>
                                        <p:cTn id="48" dur="1000"/>
                                        <p:tgtEl>
                                          <p:spTgt spid="8"/>
                                        </p:tgtEl>
                                      </p:cBhvr>
                                    </p:animEffect>
                                    <p:anim calcmode="lin" valueType="num">
                                      <p:cBhvr>
                                        <p:cTn id="49" dur="1000" fill="hold"/>
                                        <p:tgtEl>
                                          <p:spTgt spid="8"/>
                                        </p:tgtEl>
                                        <p:attrNameLst>
                                          <p:attrName>ppt_x</p:attrName>
                                        </p:attrNameLst>
                                      </p:cBhvr>
                                      <p:tavLst>
                                        <p:tav tm="0">
                                          <p:val>
                                            <p:strVal val="#ppt_x"/>
                                          </p:val>
                                        </p:tav>
                                        <p:tav tm="100000">
                                          <p:val>
                                            <p:strVal val="#ppt_x"/>
                                          </p:val>
                                        </p:tav>
                                      </p:tavLst>
                                    </p:anim>
                                    <p:anim calcmode="lin" valueType="num">
                                      <p:cBhvr>
                                        <p:cTn id="50"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19D77C9-E8C9-B48E-74FA-D540F0072D44}"/>
              </a:ext>
            </a:extLst>
          </p:cNvPr>
          <p:cNvSpPr txBox="1"/>
          <p:nvPr/>
        </p:nvSpPr>
        <p:spPr>
          <a:xfrm>
            <a:off x="0" y="200055"/>
            <a:ext cx="11021440" cy="1815882"/>
          </a:xfrm>
          <a:prstGeom prst="rect">
            <a:avLst/>
          </a:prstGeom>
          <a:noFill/>
        </p:spPr>
        <p:txBody>
          <a:bodyPr wrap="square">
            <a:spAutoFit/>
          </a:bodyPr>
          <a:lstStyle/>
          <a:p>
            <a:pPr algn="just"/>
            <a:r>
              <a:rPr lang="en-US" sz="2800" b="1">
                <a:solidFill>
                  <a:schemeClr val="accent6"/>
                </a:solidFill>
                <a:latin typeface="#9Slide03 SFU Futura_12" panose="00000400000000000000" pitchFamily="2" charset="0"/>
              </a:rPr>
              <a:t>2.4 Nhận dạng và giải thích</a:t>
            </a:r>
          </a:p>
          <a:p>
            <a:pPr algn="just"/>
            <a:r>
              <a:rPr lang="en-US" sz="2800" b="1">
                <a:solidFill>
                  <a:srgbClr val="023047"/>
                </a:solidFill>
                <a:latin typeface="#9Slide03 SFU Futura_12" panose="00000400000000000000" pitchFamily="2" charset="0"/>
              </a:rPr>
              <a:t>   </a:t>
            </a:r>
            <a:r>
              <a:rPr lang="en-US" sz="2800" b="1">
                <a:solidFill>
                  <a:srgbClr val="92D050"/>
                </a:solidFill>
                <a:latin typeface="#9Slide03 SFU Futura_12" panose="00000400000000000000" pitchFamily="2" charset="0"/>
              </a:rPr>
              <a:t>2.4.1. Nhận dạng bằng ảnh từ camera</a:t>
            </a:r>
          </a:p>
          <a:p>
            <a:pPr algn="just"/>
            <a:endParaRPr lang="en-US" sz="2800" b="1">
              <a:solidFill>
                <a:srgbClr val="FFB703"/>
              </a:solidFill>
              <a:latin typeface="#9Slide03 SFU Futura_12" panose="00000400000000000000" pitchFamily="2" charset="0"/>
            </a:endParaRPr>
          </a:p>
          <a:p>
            <a:pPr algn="just"/>
            <a:r>
              <a:rPr lang="en-US" sz="2800" b="1">
                <a:solidFill>
                  <a:srgbClr val="FFB703"/>
                </a:solidFill>
                <a:latin typeface="#9Slide03 SFU Futura_12" panose="00000400000000000000" pitchFamily="2" charset="0"/>
              </a:rPr>
              <a:t>	</a:t>
            </a:r>
            <a:endParaRPr lang="en-US" sz="2800" b="1" dirty="0">
              <a:solidFill>
                <a:srgbClr val="FFB703"/>
              </a:solidFill>
              <a:latin typeface="#9Slide03 SFU Futura_12" panose="00000400000000000000" pitchFamily="2" charset="0"/>
            </a:endParaRPr>
          </a:p>
        </p:txBody>
      </p:sp>
      <p:sp>
        <p:nvSpPr>
          <p:cNvPr id="3" name="TextBox 2">
            <a:extLst>
              <a:ext uri="{FF2B5EF4-FFF2-40B4-BE49-F238E27FC236}">
                <a16:creationId xmlns:a16="http://schemas.microsoft.com/office/drawing/2014/main" id="{7A95027D-A28C-1CB7-F96C-2604D036D716}"/>
              </a:ext>
            </a:extLst>
          </p:cNvPr>
          <p:cNvSpPr txBox="1"/>
          <p:nvPr/>
        </p:nvSpPr>
        <p:spPr>
          <a:xfrm>
            <a:off x="251381" y="1034592"/>
            <a:ext cx="11689237" cy="4788816"/>
          </a:xfrm>
          <a:prstGeom prst="rect">
            <a:avLst/>
          </a:prstGeom>
          <a:noFill/>
        </p:spPr>
        <p:txBody>
          <a:bodyPr wrap="square" rtlCol="0">
            <a:spAutoFit/>
          </a:bodyPr>
          <a:lstStyle/>
          <a:p>
            <a:endParaRPr lang="en-US"/>
          </a:p>
        </p:txBody>
      </p:sp>
      <p:sp>
        <p:nvSpPr>
          <p:cNvPr id="8" name="Rectangle 4">
            <a:extLst>
              <a:ext uri="{FF2B5EF4-FFF2-40B4-BE49-F238E27FC236}">
                <a16:creationId xmlns:a16="http://schemas.microsoft.com/office/drawing/2014/main" id="{CE1EF8FF-3A9E-F2DB-CE03-677759EC5BD5}"/>
              </a:ext>
            </a:extLst>
          </p:cNvPr>
          <p:cNvSpPr>
            <a:spLocks noChangeArrowheads="1"/>
          </p:cNvSpPr>
          <p:nvPr/>
        </p:nvSpPr>
        <p:spPr bwMode="auto">
          <a:xfrm>
            <a:off x="251381" y="1147462"/>
            <a:ext cx="11233097" cy="56359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defRPr>
                <a:solidFill>
                  <a:schemeClr val="tx1"/>
                </a:solidFill>
                <a:latin typeface="Arial" panose="020B0604020202020204" pitchFamily="34" charset="0"/>
              </a:defRPr>
            </a:lvl1pPr>
            <a:lvl2pPr eaLnBrk="0" fontAlgn="base" hangingPunct="0">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defRPr>
                <a:solidFill>
                  <a:schemeClr val="tx1"/>
                </a:solidFill>
                <a:latin typeface="Arial" panose="020B0604020202020204" pitchFamily="34" charset="0"/>
              </a:defRPr>
            </a:lvl2pPr>
            <a:lvl3pPr eaLnBrk="0" fontAlgn="base" hangingPunct="0">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defRPr>
                <a:solidFill>
                  <a:schemeClr val="tx1"/>
                </a:solidFill>
                <a:latin typeface="Arial" panose="020B0604020202020204" pitchFamily="34" charset="0"/>
              </a:defRPr>
            </a:lvl3pPr>
            <a:lvl4pPr eaLnBrk="0" fontAlgn="base" hangingPunct="0">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defRPr>
                <a:solidFill>
                  <a:schemeClr val="tx1"/>
                </a:solidFill>
                <a:latin typeface="Arial" panose="020B0604020202020204" pitchFamily="34" charset="0"/>
              </a:defRPr>
            </a:lvl4pPr>
            <a:lvl5pPr eaLnBrk="0" fontAlgn="base" hangingPunct="0">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defRPr>
                <a:solidFill>
                  <a:schemeClr val="tx1"/>
                </a:solidFill>
                <a:latin typeface="Arial" panose="020B0604020202020204" pitchFamily="34" charset="0"/>
              </a:defRPr>
            </a:lvl5pPr>
            <a:lvl6pPr eaLnBrk="0" fontAlgn="base" hangingPunct="0">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defRPr>
                <a:solidFill>
                  <a:schemeClr val="tx1"/>
                </a:solidFill>
                <a:latin typeface="Arial" panose="020B0604020202020204" pitchFamily="34" charset="0"/>
              </a:defRPr>
            </a:lvl6pPr>
            <a:lvl7pPr eaLnBrk="0" fontAlgn="base" hangingPunct="0">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defRPr>
                <a:solidFill>
                  <a:schemeClr val="tx1"/>
                </a:solidFill>
                <a:latin typeface="Arial" panose="020B0604020202020204" pitchFamily="34" charset="0"/>
              </a:defRPr>
            </a:lvl7pPr>
            <a:lvl8pPr eaLnBrk="0" fontAlgn="base" hangingPunct="0">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defRPr>
                <a:solidFill>
                  <a:schemeClr val="tx1"/>
                </a:solidFill>
                <a:latin typeface="Arial" panose="020B0604020202020204" pitchFamily="34" charset="0"/>
              </a:defRPr>
            </a:lvl8pPr>
            <a:lvl9pPr eaLnBrk="0" fontAlgn="base" hangingPunct="0">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defRPr>
                <a:solidFill>
                  <a:schemeClr val="tx1"/>
                </a:solidFill>
                <a:latin typeface="Arial" panose="020B0604020202020204" pitchFamily="34" charset="0"/>
              </a:defRPr>
            </a:lvl9pPr>
          </a:lstStyle>
          <a:p>
            <a:pPr marR="0" lvl="0" algn="l" defTabSz="914400" rtl="0" eaLnBrk="0" fontAlgn="base" latinLnBrk="0" hangingPunct="0">
              <a:lnSpc>
                <a:spcPct val="100000"/>
              </a:lnSpc>
              <a:spcBef>
                <a:spcPct val="0"/>
              </a:spcBef>
              <a:spcAft>
                <a:spcPct val="0"/>
              </a:spcAft>
              <a:buClrTx/>
              <a:buSzTx/>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en-US" altLang="en-US" b="0" i="0" u="none" strike="noStrike" cap="none" normalizeH="0" baseline="0">
                <a:ln>
                  <a:noFill/>
                </a:ln>
                <a:solidFill>
                  <a:srgbClr val="212121"/>
                </a:solidFill>
                <a:effectLst/>
                <a:latin typeface="#9Slide03 SFU Futura_12 (Headings)"/>
                <a:ea typeface="Times New Roman" panose="02020603050405020304" pitchFamily="18" charset="0"/>
                <a:cs typeface="Courier New" panose="02070309020205020404" pitchFamily="49" charset="0"/>
              </a:rPr>
              <a:t>Đề tài xử dụng hàm </a:t>
            </a:r>
            <a:r>
              <a:rPr kumimoji="0" lang="vi-VN" altLang="en-US" b="0" i="0" u="none" strike="noStrike" cap="none" normalizeH="0" baseline="0">
                <a:ln>
                  <a:noFill/>
                </a:ln>
                <a:solidFill>
                  <a:srgbClr val="212121"/>
                </a:solidFill>
                <a:effectLst/>
                <a:latin typeface="#9Slide03 SFU Futura_12 (Headings)"/>
                <a:ea typeface="Times New Roman" panose="02020603050405020304" pitchFamily="18" charset="0"/>
                <a:cs typeface="Courier New" panose="02070309020205020404" pitchFamily="49" charset="0"/>
              </a:rPr>
              <a:t>readBarcode(</a:t>
            </a:r>
            <a:r>
              <a:rPr kumimoji="0" lang="vi-VN" altLang="en-US" b="0" i="0" u="none" strike="noStrike" cap="none" normalizeH="0" baseline="0">
                <a:ln>
                  <a:noFill/>
                </a:ln>
                <a:solidFill>
                  <a:srgbClr val="0076A8"/>
                </a:solidFill>
                <a:effectLst/>
                <a:latin typeface="#9Slide03 SFU Futura_12 (Headings)"/>
                <a:ea typeface="Times New Roman" panose="02020603050405020304" pitchFamily="18" charset="0"/>
                <a:cs typeface="Courier New" panose="02070309020205020404" pitchFamily="49" charset="0"/>
                <a:hlinkClick r:id="rId2"/>
              </a:rPr>
              <a:t>I</a:t>
            </a:r>
            <a:r>
              <a:rPr kumimoji="0" lang="vi-VN" altLang="en-US" b="0" i="0" u="none" strike="noStrike" cap="none" normalizeH="0" baseline="0">
                <a:ln>
                  <a:noFill/>
                </a:ln>
                <a:solidFill>
                  <a:srgbClr val="212121"/>
                </a:solidFill>
                <a:effectLst/>
                <a:latin typeface="#9Slide03 SFU Futura_12 (Headings)"/>
                <a:ea typeface="Times New Roman" panose="02020603050405020304" pitchFamily="18" charset="0"/>
                <a:cs typeface="Courier New" panose="02070309020205020404" pitchFamily="49" charset="0"/>
              </a:rPr>
              <a:t>)</a:t>
            </a:r>
            <a:r>
              <a:rPr lang="en-US" altLang="en-US">
                <a:solidFill>
                  <a:srgbClr val="212121"/>
                </a:solidFill>
                <a:latin typeface="#9Slide03 SFU Futura_12 (Headings)"/>
                <a:ea typeface="Times New Roman" panose="02020603050405020304" pitchFamily="18" charset="0"/>
                <a:cs typeface="Courier New" panose="02070309020205020404" pitchFamily="49" charset="0"/>
              </a:rPr>
              <a:t> của công cụ</a:t>
            </a:r>
            <a:r>
              <a:rPr lang="en-US" b="0" i="0">
                <a:solidFill>
                  <a:srgbClr val="212121"/>
                </a:solidFill>
                <a:effectLst/>
                <a:latin typeface="#9Slide03 SFU Futura_12 (Headings)"/>
              </a:rPr>
              <a:t> Computer Vision Toolbox </a:t>
            </a:r>
            <a:r>
              <a:rPr kumimoji="0" lang="vi-VN" altLang="en-US" b="0" i="0" u="none" strike="noStrike" cap="none" normalizeH="0" baseline="0">
                <a:ln>
                  <a:noFill/>
                </a:ln>
                <a:solidFill>
                  <a:srgbClr val="212121"/>
                </a:solidFill>
                <a:effectLst/>
                <a:latin typeface="#9Slide03 SFU Futura_12 (Headings)"/>
                <a:ea typeface="Times New Roman" panose="02020603050405020304" pitchFamily="18" charset="0"/>
              </a:rPr>
              <a:t>phát hiện và giải mã mã vạch 1-D hoặc 2-D trong</a:t>
            </a:r>
            <a:r>
              <a:rPr lang="en-US" altLang="en-US">
                <a:solidFill>
                  <a:srgbClr val="212121"/>
                </a:solidFill>
                <a:latin typeface="#9Slide03 SFU Futura_12 (Headings)"/>
                <a:ea typeface="Times New Roman" panose="02020603050405020304" pitchFamily="18" charset="0"/>
              </a:rPr>
              <a:t> </a:t>
            </a:r>
            <a:r>
              <a:rPr kumimoji="0" lang="vi-VN" altLang="en-US" b="0" i="0" u="none" strike="noStrike" cap="none" normalizeH="0" baseline="0">
                <a:ln>
                  <a:noFill/>
                </a:ln>
                <a:solidFill>
                  <a:srgbClr val="212121"/>
                </a:solidFill>
                <a:effectLst/>
                <a:latin typeface="#9Slide03 SFU Futura_12 (Headings)"/>
                <a:ea typeface="Times New Roman" panose="02020603050405020304" pitchFamily="18" charset="0"/>
              </a:rPr>
              <a:t>hình ảnh đầu vào và trả về thông báo được liên kết với mã vạch đó.</a:t>
            </a:r>
            <a:endParaRPr kumimoji="0" lang="vi-VN" altLang="en-US" b="0" i="0" u="none" strike="noStrike" cap="none" normalizeH="0" baseline="0">
              <a:ln>
                <a:noFill/>
              </a:ln>
              <a:solidFill>
                <a:schemeClr val="tx1"/>
              </a:solidFill>
              <a:effectLst/>
              <a:latin typeface="#9Slide03 SFU Futura_12 (Headings)"/>
              <a:ea typeface="Times New Roman" panose="02020603050405020304" pitchFamily="18" charset="0"/>
            </a:endParaRPr>
          </a:p>
          <a:p>
            <a:pPr marL="342900" marR="0" lvl="0" indent="-342900" algn="l" defTabSz="914400" rtl="0" eaLnBrk="0" fontAlgn="base" latinLnBrk="0" hangingPunct="0">
              <a:lnSpc>
                <a:spcPct val="100000"/>
              </a:lnSpc>
              <a:spcBef>
                <a:spcPct val="0"/>
              </a:spcBef>
              <a:spcAft>
                <a:spcPct val="0"/>
              </a:spcAft>
              <a:buClrTx/>
              <a:buSzTx/>
              <a:buFont typeface="#9Slide03 SFU Futura_12" panose="020B0604020202020204" charset="0"/>
              <a:buChar char="+"/>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en-US" altLang="en-US" b="0" i="0" u="none" strike="noStrike" cap="none" normalizeH="0" baseline="0">
                <a:ln>
                  <a:noFill/>
                </a:ln>
                <a:solidFill>
                  <a:srgbClr val="212121"/>
                </a:solidFill>
                <a:effectLst/>
                <a:latin typeface="#9Slide03 SFU Futura_12 (Headings)"/>
                <a:ea typeface="Times New Roman" panose="02020603050405020304" pitchFamily="18" charset="0"/>
              </a:rPr>
              <a:t>Gồm cách  lệnh sau:</a:t>
            </a:r>
            <a:endParaRPr kumimoji="0" lang="vi-VN" altLang="en-US" b="0" i="0" u="none" strike="noStrike" cap="none" normalizeH="0" baseline="0">
              <a:ln>
                <a:noFill/>
              </a:ln>
              <a:solidFill>
                <a:schemeClr val="tx1"/>
              </a:solidFill>
              <a:effectLst/>
              <a:latin typeface="#9Slide03 SFU Futura_12 (Headings)"/>
              <a:ea typeface="Times New Roman" panose="02020603050405020304" pitchFamily="18" charset="0"/>
            </a:endParaRPr>
          </a:p>
          <a:p>
            <a:pPr marL="342900" marR="0" lvl="0" indent="-342900" algn="l" defTabSz="914400" rtl="0" eaLnBrk="0" fontAlgn="base" latinLnBrk="0" hangingPunct="0">
              <a:lnSpc>
                <a:spcPct val="100000"/>
              </a:lnSpc>
              <a:spcBef>
                <a:spcPct val="0"/>
              </a:spcBef>
              <a:spcAft>
                <a:spcPct val="0"/>
              </a:spcAft>
              <a:buClrTx/>
              <a:buSzTx/>
              <a:buFont typeface="Abadi" panose="020B0604020104020204" pitchFamily="34" charset="0"/>
              <a:buChar char="+"/>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en-US" altLang="en-US" b="0" i="0" u="none" strike="noStrike" cap="none" normalizeH="0" baseline="0">
                <a:ln>
                  <a:noFill/>
                </a:ln>
                <a:solidFill>
                  <a:srgbClr val="212121"/>
                </a:solidFill>
                <a:effectLst/>
                <a:latin typeface="#9Slide03 SFU Futura_12 (Headings)"/>
                <a:ea typeface="Times New Roman" panose="02020603050405020304" pitchFamily="18" charset="0"/>
              </a:rPr>
              <a:t>Đọc hình ảnh có chứa mã vạch vào không gian làm việc.</a:t>
            </a:r>
            <a:endParaRPr kumimoji="0" lang="vi-VN" altLang="en-US" b="0" i="0" u="none" strike="noStrike" cap="none" normalizeH="0" baseline="0">
              <a:ln>
                <a:noFill/>
              </a:ln>
              <a:solidFill>
                <a:schemeClr val="tx1"/>
              </a:solidFill>
              <a:effectLst/>
              <a:latin typeface="#9Slide03 SFU Futura_12 (Headings)"/>
              <a:ea typeface="Times New Roman" panose="02020603050405020304" pitchFamily="18" charset="0"/>
            </a:endParaRPr>
          </a:p>
          <a:p>
            <a:pPr marL="166688" indent="236538"/>
            <a:r>
              <a:rPr kumimoji="0" lang="en-US" altLang="en-US" b="0" i="0" u="none" strike="noStrike" cap="none" normalizeH="0" baseline="0">
                <a:ln>
                  <a:noFill/>
                </a:ln>
                <a:solidFill>
                  <a:srgbClr val="212121"/>
                </a:solidFill>
                <a:effectLst/>
                <a:latin typeface="#9Slide03 SFU Futura_12 (Headings)"/>
                <a:ea typeface="Times New Roman" panose="02020603050405020304" pitchFamily="18" charset="0"/>
              </a:rPr>
              <a:t>I = imread ( </a:t>
            </a:r>
            <a:r>
              <a:rPr kumimoji="0" lang="en-US" altLang="en-US" b="0" i="0" u="none" strike="noStrike" cap="none" normalizeH="0" baseline="0">
                <a:ln>
                  <a:noFill/>
                </a:ln>
                <a:solidFill>
                  <a:srgbClr val="A020F0"/>
                </a:solidFill>
                <a:effectLst/>
                <a:latin typeface="#9Slide03 SFU Futura_12 (Headings)"/>
                <a:ea typeface="Times New Roman" panose="02020603050405020304" pitchFamily="18" charset="0"/>
              </a:rPr>
              <a:t>"</a:t>
            </a:r>
            <a:r>
              <a:rPr lang="en-US" b="0" i="0">
                <a:solidFill>
                  <a:srgbClr val="A709F5"/>
                </a:solidFill>
                <a:effectLst/>
                <a:latin typeface="#9Slide03 SFU Futura_12 (Headings)"/>
              </a:rPr>
              <a:t>C:\Desktop\DOANXLA2910\readBarCodebyL1B\imagename2.jpg</a:t>
            </a:r>
            <a:r>
              <a:rPr kumimoji="0" lang="en-US" altLang="en-US" b="0" i="0" u="none" strike="noStrike" cap="none" normalizeH="0" baseline="0">
                <a:ln>
                  <a:noFill/>
                </a:ln>
                <a:solidFill>
                  <a:srgbClr val="A020F0"/>
                </a:solidFill>
                <a:effectLst/>
                <a:latin typeface="#9Slide03 SFU Futura_12 (Headings)"/>
                <a:ea typeface="Times New Roman" panose="02020603050405020304" pitchFamily="18" charset="0"/>
              </a:rPr>
              <a:t>"</a:t>
            </a:r>
            <a:r>
              <a:rPr kumimoji="0" lang="en-US" altLang="en-US" b="0" i="0" u="none" strike="noStrike" cap="none" normalizeH="0" baseline="0">
                <a:ln>
                  <a:noFill/>
                </a:ln>
                <a:solidFill>
                  <a:srgbClr val="212121"/>
                </a:solidFill>
                <a:effectLst/>
                <a:latin typeface="#9Slide03 SFU Futura_12 (Headings)"/>
                <a:ea typeface="Times New Roman" panose="02020603050405020304" pitchFamily="18" charset="0"/>
              </a:rPr>
              <a:t> );</a:t>
            </a:r>
          </a:p>
          <a:p>
            <a:pPr marL="342900" marR="0" indent="-342900" algn="l">
              <a:spcBef>
                <a:spcPts val="0"/>
              </a:spcBef>
              <a:spcAft>
                <a:spcPts val="750"/>
              </a:spcAft>
              <a:buFont typeface="Abadi" panose="020B0604020104020204" pitchFamily="34" charset="0"/>
              <a:buChar char="+"/>
            </a:pPr>
            <a:r>
              <a:rPr lang="en-US">
                <a:solidFill>
                  <a:srgbClr val="212121"/>
                </a:solidFill>
                <a:effectLst/>
                <a:latin typeface="#9Slide03 SFU Futura_12 (Headings)"/>
                <a:ea typeface="Times New Roman" panose="02020603050405020304" pitchFamily="18" charset="0"/>
              </a:rPr>
              <a:t>Tìm kiếm hình ảnh để tìm mã vạch 1-D, trả về thông điệp, định dạng và vị trí của nó.</a:t>
            </a:r>
            <a:endParaRPr lang="en-US">
              <a:effectLst/>
              <a:latin typeface="#9Slide03 SFU Futura_12 (Headings)"/>
              <a:ea typeface="Times New Roman" panose="02020603050405020304" pitchFamily="18" charset="0"/>
            </a:endParaRPr>
          </a:p>
          <a:p>
            <a:pPr marR="0" indent="225425" algn="l">
              <a:spcBef>
                <a:spcPts val="0"/>
              </a:spcBef>
              <a:spcAft>
                <a:spcPts val="6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solidFill>
                  <a:srgbClr val="212121"/>
                </a:solidFill>
                <a:effectLst/>
                <a:latin typeface="#9Slide03 SFU Futura_12 (Headings)"/>
                <a:ea typeface="Times New Roman" panose="02020603050405020304" pitchFamily="18" charset="0"/>
              </a:rPr>
              <a:t>[msg, secureFormat, loc] = readBarcode (I, </a:t>
            </a:r>
            <a:r>
              <a:rPr lang="en-US">
                <a:solidFill>
                  <a:srgbClr val="A020F0"/>
                </a:solidFill>
                <a:effectLst/>
                <a:latin typeface="#9Slide03 SFU Futura_12 (Headings)"/>
                <a:ea typeface="Times New Roman" panose="02020603050405020304" pitchFamily="18" charset="0"/>
              </a:rPr>
              <a:t>'1D'</a:t>
            </a:r>
            <a:r>
              <a:rPr lang="en-US">
                <a:solidFill>
                  <a:srgbClr val="212121"/>
                </a:solidFill>
                <a:effectLst/>
                <a:latin typeface="#9Slide03 SFU Futura_12 (Headings)"/>
                <a:ea typeface="Times New Roman" panose="02020603050405020304" pitchFamily="18" charset="0"/>
              </a:rPr>
              <a:t> );</a:t>
            </a:r>
            <a:endParaRPr lang="en-US">
              <a:effectLst/>
              <a:latin typeface="#9Slide03 SFU Futura_12 (Headings)"/>
              <a:ea typeface="Times New Roman" panose="02020603050405020304" pitchFamily="18" charset="0"/>
            </a:endParaRPr>
          </a:p>
          <a:p>
            <a:pPr marL="342900" marR="0" indent="-342900" algn="l">
              <a:spcBef>
                <a:spcPts val="0"/>
              </a:spcBef>
              <a:spcAft>
                <a:spcPts val="750"/>
              </a:spcAft>
              <a:buFont typeface="Abadi" panose="020B0604020104020204" pitchFamily="34" charset="0"/>
              <a:buChar char="+"/>
            </a:pPr>
            <a:r>
              <a:rPr lang="en-US">
                <a:solidFill>
                  <a:srgbClr val="212121"/>
                </a:solidFill>
                <a:effectLst/>
                <a:latin typeface="#9Slide03 SFU Futura_12 (Headings)"/>
                <a:ea typeface="Times New Roman" panose="02020603050405020304" pitchFamily="18" charset="0"/>
              </a:rPr>
              <a:t>Hiển thị định dạng mã vạch được phát hiện.</a:t>
            </a:r>
            <a:endParaRPr lang="en-US">
              <a:effectLst/>
              <a:latin typeface="#9Slide03 SFU Futura_12 (Headings)"/>
              <a:ea typeface="Times New Roman" panose="02020603050405020304" pitchFamily="18" charset="0"/>
            </a:endParaRPr>
          </a:p>
          <a:p>
            <a:pPr marL="0" marR="0" indent="400050" algn="l">
              <a:lnSpc>
                <a:spcPct val="115000"/>
              </a:lnSpc>
              <a:spcBef>
                <a:spcPts val="0"/>
              </a:spcBef>
              <a:spcAft>
                <a:spcPts val="6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solidFill>
                  <a:srgbClr val="212121"/>
                </a:solidFill>
                <a:effectLst/>
                <a:latin typeface="#9Slide03 SFU Futura_12 (Headings)"/>
                <a:ea typeface="Times New Roman" panose="02020603050405020304" pitchFamily="18" charset="0"/>
              </a:rPr>
              <a:t>disp ( </a:t>
            </a:r>
            <a:r>
              <a:rPr lang="en-US">
                <a:solidFill>
                  <a:srgbClr val="A020F0"/>
                </a:solidFill>
                <a:effectLst/>
                <a:latin typeface="#9Slide03 SFU Futura_12 (Headings)"/>
                <a:ea typeface="Times New Roman" panose="02020603050405020304" pitchFamily="18" charset="0"/>
              </a:rPr>
              <a:t>"Định dạng mã vạch:"</a:t>
            </a:r>
            <a:r>
              <a:rPr lang="en-US">
                <a:solidFill>
                  <a:srgbClr val="212121"/>
                </a:solidFill>
                <a:effectLst/>
                <a:latin typeface="#9Slide03 SFU Futura_12 (Headings)"/>
                <a:ea typeface="Times New Roman" panose="02020603050405020304" pitchFamily="18" charset="0"/>
              </a:rPr>
              <a:t> + secureFormat)</a:t>
            </a:r>
            <a:endParaRPr lang="en-US">
              <a:effectLst/>
              <a:latin typeface="#9Slide03 SFU Futura_12 (Headings)"/>
              <a:ea typeface="Times New Roman" panose="02020603050405020304" pitchFamily="18" charset="0"/>
            </a:endParaRPr>
          </a:p>
          <a:p>
            <a:pPr marL="0" marR="0" indent="400050" algn="l">
              <a:lnSpc>
                <a:spcPct val="115000"/>
              </a:lnSpc>
              <a:spcBef>
                <a:spcPts val="0"/>
              </a:spcBef>
              <a:spcAft>
                <a:spcPts val="6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solidFill>
                  <a:srgbClr val="212121"/>
                </a:solidFill>
                <a:effectLst/>
                <a:latin typeface="#9Slide03 SFU Futura_12 (Headings)"/>
                <a:ea typeface="Times New Roman" panose="02020603050405020304" pitchFamily="18" charset="0"/>
              </a:rPr>
              <a:t>Định dạng mã vạch: EAN-13</a:t>
            </a:r>
            <a:endParaRPr lang="en-US">
              <a:effectLst/>
              <a:latin typeface="#9Slide03 SFU Futura_12 (Headings)"/>
              <a:ea typeface="Times New Roman" panose="02020603050405020304" pitchFamily="18" charset="0"/>
            </a:endParaRPr>
          </a:p>
          <a:p>
            <a:pPr marL="342900" marR="0" lvl="0" indent="-342900" algn="l">
              <a:lnSpc>
                <a:spcPct val="115000"/>
              </a:lnSpc>
              <a:spcBef>
                <a:spcPts val="0"/>
              </a:spcBef>
              <a:spcAft>
                <a:spcPts val="750"/>
              </a:spcAft>
              <a:buFont typeface="Times New Roman" panose="02020603050405020304" pitchFamily="18" charset="0"/>
              <a:buChar char="+"/>
            </a:pPr>
            <a:r>
              <a:rPr lang="en-US">
                <a:solidFill>
                  <a:srgbClr val="212121"/>
                </a:solidFill>
                <a:effectLst/>
                <a:latin typeface="#9Slide03 SFU Futura_12 (Headings)"/>
                <a:ea typeface="Times New Roman" panose="02020603050405020304" pitchFamily="18" charset="0"/>
              </a:rPr>
              <a:t>Chú thích hình ảnh bằng thông báo mã vạch đã giải mã.</a:t>
            </a:r>
            <a:endParaRPr lang="en-US">
              <a:effectLst/>
              <a:latin typeface="#9Slide03 SFU Futura_12 (Headings)"/>
              <a:ea typeface="Times New Roman" panose="02020603050405020304" pitchFamily="18" charset="0"/>
            </a:endParaRPr>
          </a:p>
          <a:p>
            <a:pPr indent="400050">
              <a:lnSpc>
                <a:spcPct val="115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solidFill>
                  <a:srgbClr val="212121"/>
                </a:solidFill>
                <a:effectLst/>
                <a:latin typeface="#9Slide03 SFU Futura_12 (Headings)"/>
                <a:ea typeface="Times New Roman" panose="02020603050405020304" pitchFamily="18" charset="0"/>
              </a:rPr>
              <a:t>xyBegin = loc (1, :); Imsg = insertText (I, xyBegin, msg, </a:t>
            </a:r>
            <a:r>
              <a:rPr lang="en-US">
                <a:solidFill>
                  <a:srgbClr val="A020F0"/>
                </a:solidFill>
                <a:effectLst/>
                <a:latin typeface="#9Slide03 SFU Futura_12 (Headings)"/>
                <a:ea typeface="Times New Roman" panose="02020603050405020304" pitchFamily="18" charset="0"/>
              </a:rPr>
              <a:t>'BoxOpacity'</a:t>
            </a:r>
            <a:r>
              <a:rPr lang="en-US">
                <a:solidFill>
                  <a:srgbClr val="212121"/>
                </a:solidFill>
                <a:effectLst/>
                <a:latin typeface="#9Slide03 SFU Futura_12 (Headings)"/>
                <a:ea typeface="Times New Roman" panose="02020603050405020304" pitchFamily="18" charset="0"/>
              </a:rPr>
              <a:t> , 1, </a:t>
            </a:r>
            <a:r>
              <a:rPr lang="en-US">
                <a:solidFill>
                  <a:srgbClr val="A020F0"/>
                </a:solidFill>
                <a:effectLst/>
                <a:latin typeface="#9Slide03 SFU Futura_12 (Headings)"/>
                <a:ea typeface="Times New Roman" panose="02020603050405020304" pitchFamily="18" charset="0"/>
              </a:rPr>
              <a:t>'FontSize'</a:t>
            </a:r>
            <a:r>
              <a:rPr lang="en-US">
                <a:solidFill>
                  <a:srgbClr val="212121"/>
                </a:solidFill>
                <a:effectLst/>
                <a:latin typeface="#9Slide03 SFU Futura_12 (Headings)"/>
                <a:ea typeface="Times New Roman" panose="02020603050405020304" pitchFamily="18" charset="0"/>
              </a:rPr>
              <a:t> , 30);</a:t>
            </a:r>
            <a:endParaRPr lang="en-US">
              <a:effectLst/>
              <a:latin typeface="#9Slide03 SFU Futura_12 (Headings)"/>
              <a:ea typeface="Times New Roman" panose="02020603050405020304" pitchFamily="18" charset="0"/>
            </a:endParaRPr>
          </a:p>
          <a:p>
            <a:pPr marL="342900" indent="-342900">
              <a:lnSpc>
                <a:spcPct val="115000"/>
              </a:lnSpc>
              <a:spcBef>
                <a:spcPts val="0"/>
              </a:spcBef>
              <a:spcAft>
                <a:spcPts val="750"/>
              </a:spcAft>
              <a:buFont typeface="Times New Roman" panose="02020603050405020304" pitchFamily="18" charset="0"/>
              <a:buChar char="+"/>
            </a:pPr>
            <a:r>
              <a:rPr lang="en-US">
                <a:solidFill>
                  <a:srgbClr val="212121"/>
                </a:solidFill>
                <a:effectLst/>
                <a:latin typeface="#9Slide03 SFU Futura_12 (Headings)"/>
                <a:ea typeface="Times New Roman" panose="02020603050405020304" pitchFamily="18" charset="0"/>
              </a:rPr>
              <a:t>Chèn một dòng để hiển thị hàng quét:  imSize = size (Imsg);</a:t>
            </a:r>
            <a:endParaRPr lang="en-US">
              <a:effectLst/>
              <a:latin typeface="#9Slide03 SFU Futura_12 (Headings)"/>
              <a:ea typeface="Times New Roman" panose="02020603050405020304" pitchFamily="18" charset="0"/>
            </a:endParaRPr>
          </a:p>
          <a:p>
            <a:pPr marL="400050" marR="0" algn="l">
              <a:lnSpc>
                <a:spcPct val="115000"/>
              </a:lnSpc>
              <a:spcBef>
                <a:spcPts val="0"/>
              </a:spcBef>
              <a:spcAft>
                <a:spcPts val="6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solidFill>
                  <a:srgbClr val="212121"/>
                </a:solidFill>
                <a:effectLst/>
                <a:latin typeface="#9Slide03 SFU Futura_12 (Headings)"/>
                <a:ea typeface="Times New Roman" panose="02020603050405020304" pitchFamily="18" charset="0"/>
              </a:rPr>
              <a:t>Imsg = insertShape (Imsg, </a:t>
            </a:r>
            <a:r>
              <a:rPr lang="en-US">
                <a:solidFill>
                  <a:srgbClr val="A020F0"/>
                </a:solidFill>
                <a:effectLst/>
                <a:latin typeface="#9Slide03 SFU Futura_12 (Headings)"/>
                <a:ea typeface="Times New Roman" panose="02020603050405020304" pitchFamily="18" charset="0"/>
              </a:rPr>
              <a:t>'Line'</a:t>
            </a:r>
            <a:r>
              <a:rPr lang="en-US">
                <a:solidFill>
                  <a:srgbClr val="212121"/>
                </a:solidFill>
                <a:effectLst/>
                <a:latin typeface="#9Slide03 SFU Futura_12 (Headings)"/>
                <a:ea typeface="Times New Roman" panose="02020603050405020304" pitchFamily="18" charset="0"/>
              </a:rPr>
              <a:t> , [1 xyBegin (2) imSize (2) xyBegin (2)], </a:t>
            </a:r>
            <a:r>
              <a:rPr lang="en-US">
                <a:solidFill>
                  <a:srgbClr val="A020F0"/>
                </a:solidFill>
                <a:effectLst/>
                <a:latin typeface="#9Slide03 SFU Futura_12 (Headings)"/>
                <a:ea typeface="Times New Roman" panose="02020603050405020304" pitchFamily="18" charset="0"/>
              </a:rPr>
              <a:t>'LineWidth'</a:t>
            </a:r>
            <a:r>
              <a:rPr lang="en-US">
                <a:solidFill>
                  <a:srgbClr val="212121"/>
                </a:solidFill>
                <a:effectLst/>
                <a:latin typeface="#9Slide03 SFU Futura_12 (Headings)"/>
                <a:ea typeface="Times New Roman" panose="02020603050405020304" pitchFamily="18" charset="0"/>
              </a:rPr>
              <a:t> , 5);</a:t>
            </a:r>
            <a:endParaRPr lang="en-US">
              <a:effectLst/>
              <a:latin typeface="#9Slide03 SFU Futura_12 (Headings)"/>
              <a:ea typeface="Times New Roman" panose="02020603050405020304" pitchFamily="18" charset="0"/>
            </a:endParaRPr>
          </a:p>
          <a:p>
            <a:pPr marL="342900" marR="0" lvl="0" indent="-342900" algn="l">
              <a:lnSpc>
                <a:spcPct val="115000"/>
              </a:lnSpc>
              <a:spcBef>
                <a:spcPts val="0"/>
              </a:spcBef>
              <a:spcAft>
                <a:spcPts val="750"/>
              </a:spcAft>
              <a:buFont typeface="Times New Roman" panose="02020603050405020304" pitchFamily="18" charset="0"/>
              <a:buChar char="+"/>
            </a:pPr>
            <a:r>
              <a:rPr lang="en-US">
                <a:solidFill>
                  <a:srgbClr val="212121"/>
                </a:solidFill>
                <a:effectLst/>
                <a:latin typeface="#9Slide03 SFU Futura_12 (Headings)"/>
                <a:ea typeface="Times New Roman" panose="02020603050405020304" pitchFamily="18" charset="0"/>
              </a:rPr>
              <a:t>Hiển thị hình ảnh.</a:t>
            </a:r>
            <a:endParaRPr lang="en-US">
              <a:effectLst/>
              <a:latin typeface="#9Slide03 SFU Futura_12 (Headings)"/>
              <a:ea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 name="TextBox 8">
            <a:extLst>
              <a:ext uri="{FF2B5EF4-FFF2-40B4-BE49-F238E27FC236}">
                <a16:creationId xmlns:a16="http://schemas.microsoft.com/office/drawing/2014/main" id="{08F3E3C6-C227-6A72-DABD-D0031921879A}"/>
              </a:ext>
            </a:extLst>
          </p:cNvPr>
          <p:cNvSpPr txBox="1"/>
          <p:nvPr/>
        </p:nvSpPr>
        <p:spPr>
          <a:xfrm>
            <a:off x="5000414" y="200055"/>
            <a:ext cx="8595936" cy="400110"/>
          </a:xfrm>
          <a:prstGeom prst="rect">
            <a:avLst/>
          </a:prstGeom>
          <a:noFill/>
        </p:spPr>
        <p:txBody>
          <a:bodyPr wrap="square">
            <a:spAutoFit/>
          </a:bodyPr>
          <a:lstStyle/>
          <a:p>
            <a:r>
              <a:rPr lang="vi-VN" sz="2000" b="1" dirty="0">
                <a:solidFill>
                  <a:schemeClr val="accent6"/>
                </a:solidFill>
                <a:latin typeface="#9Slide03 IcielPanton Light" panose="00000400000000000000" pitchFamily="2" charset="0"/>
              </a:rPr>
              <a:t>Chương </a:t>
            </a:r>
            <a:r>
              <a:rPr lang="en-US" sz="2000" b="1" dirty="0">
                <a:solidFill>
                  <a:schemeClr val="accent6"/>
                </a:solidFill>
                <a:latin typeface="#9Slide03 IcielPanton Light" panose="00000400000000000000" pitchFamily="2" charset="0"/>
              </a:rPr>
              <a:t>2</a:t>
            </a:r>
            <a:r>
              <a:rPr lang="vi-VN" sz="2000" b="1">
                <a:solidFill>
                  <a:schemeClr val="accent6"/>
                </a:solidFill>
                <a:latin typeface="#9Slide03 IcielPanton Light" panose="00000400000000000000" pitchFamily="2" charset="0"/>
              </a:rPr>
              <a:t>. </a:t>
            </a:r>
            <a:r>
              <a:rPr lang="en-US" sz="2000" b="1">
                <a:solidFill>
                  <a:schemeClr val="accent6"/>
                </a:solidFill>
                <a:latin typeface="#9Slide03 IcielPanton Light" panose="00000400000000000000" pitchFamily="2" charset="0"/>
              </a:rPr>
              <a:t>Phương Pháp Nghiên Cứu</a:t>
            </a:r>
            <a:endParaRPr lang="en-US" b="1" dirty="0">
              <a:solidFill>
                <a:schemeClr val="accent6"/>
              </a:solidFill>
              <a:latin typeface="#9Slide03 IcielPanton Light" panose="00000400000000000000" pitchFamily="2" charset="0"/>
            </a:endParaRPr>
          </a:p>
        </p:txBody>
      </p:sp>
    </p:spTree>
    <p:extLst>
      <p:ext uri="{BB962C8B-B14F-4D97-AF65-F5344CB8AC3E}">
        <p14:creationId xmlns:p14="http://schemas.microsoft.com/office/powerpoint/2010/main" val="21902297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19D77C9-E8C9-B48E-74FA-D540F0072D44}"/>
              </a:ext>
            </a:extLst>
          </p:cNvPr>
          <p:cNvSpPr txBox="1"/>
          <p:nvPr/>
        </p:nvSpPr>
        <p:spPr>
          <a:xfrm>
            <a:off x="106031" y="238582"/>
            <a:ext cx="11021440" cy="1815882"/>
          </a:xfrm>
          <a:prstGeom prst="rect">
            <a:avLst/>
          </a:prstGeom>
          <a:noFill/>
        </p:spPr>
        <p:txBody>
          <a:bodyPr wrap="square">
            <a:spAutoFit/>
          </a:bodyPr>
          <a:lstStyle/>
          <a:p>
            <a:pPr algn="just"/>
            <a:r>
              <a:rPr lang="en-US" sz="2800" b="1">
                <a:solidFill>
                  <a:schemeClr val="accent6"/>
                </a:solidFill>
                <a:latin typeface="#9Slide03 SFU Futura_12" panose="00000400000000000000" pitchFamily="2" charset="0"/>
              </a:rPr>
              <a:t>2.4 Nhận dạng và giải thích</a:t>
            </a:r>
          </a:p>
          <a:p>
            <a:pPr algn="just"/>
            <a:r>
              <a:rPr lang="en-US" sz="2800" b="1">
                <a:solidFill>
                  <a:srgbClr val="023047"/>
                </a:solidFill>
                <a:latin typeface="#9Slide03 SFU Futura_12" panose="00000400000000000000" pitchFamily="2" charset="0"/>
              </a:rPr>
              <a:t>   </a:t>
            </a:r>
            <a:r>
              <a:rPr lang="en-US" sz="2800" b="1">
                <a:solidFill>
                  <a:srgbClr val="92D050"/>
                </a:solidFill>
                <a:latin typeface="#9Slide03 SFU Futura_12" panose="00000400000000000000" pitchFamily="2" charset="0"/>
              </a:rPr>
              <a:t>2.4.1. Nhận dạng bằng ảnh từ thư mục máy tính</a:t>
            </a:r>
          </a:p>
          <a:p>
            <a:pPr algn="just"/>
            <a:endParaRPr lang="en-US" sz="2800" b="1">
              <a:solidFill>
                <a:srgbClr val="FFB703"/>
              </a:solidFill>
              <a:latin typeface="#9Slide03 SFU Futura_12" panose="00000400000000000000" pitchFamily="2" charset="0"/>
            </a:endParaRPr>
          </a:p>
          <a:p>
            <a:pPr algn="just"/>
            <a:r>
              <a:rPr lang="en-US" sz="2800" b="1">
                <a:solidFill>
                  <a:srgbClr val="FFB703"/>
                </a:solidFill>
                <a:latin typeface="#9Slide03 SFU Futura_12" panose="00000400000000000000" pitchFamily="2" charset="0"/>
              </a:rPr>
              <a:t>	</a:t>
            </a:r>
            <a:endParaRPr lang="en-US" sz="2800" b="1" dirty="0">
              <a:solidFill>
                <a:srgbClr val="FFB703"/>
              </a:solidFill>
              <a:latin typeface="#9Slide03 SFU Futura_12" panose="00000400000000000000" pitchFamily="2" charset="0"/>
            </a:endParaRPr>
          </a:p>
        </p:txBody>
      </p:sp>
      <p:sp>
        <p:nvSpPr>
          <p:cNvPr id="3" name="TextBox 2">
            <a:extLst>
              <a:ext uri="{FF2B5EF4-FFF2-40B4-BE49-F238E27FC236}">
                <a16:creationId xmlns:a16="http://schemas.microsoft.com/office/drawing/2014/main" id="{7A95027D-A28C-1CB7-F96C-2604D036D716}"/>
              </a:ext>
            </a:extLst>
          </p:cNvPr>
          <p:cNvSpPr txBox="1"/>
          <p:nvPr/>
        </p:nvSpPr>
        <p:spPr>
          <a:xfrm>
            <a:off x="0" y="1146523"/>
            <a:ext cx="11689237" cy="4788816"/>
          </a:xfrm>
          <a:prstGeom prst="rect">
            <a:avLst/>
          </a:prstGeom>
          <a:noFill/>
        </p:spPr>
        <p:txBody>
          <a:bodyPr wrap="square" rtlCol="0">
            <a:spAutoFit/>
          </a:bodyPr>
          <a:lstStyle/>
          <a:p>
            <a:endParaRPr lang="en-US"/>
          </a:p>
        </p:txBody>
      </p:sp>
      <p:sp>
        <p:nvSpPr>
          <p:cNvPr id="8" name="Rectangle 4">
            <a:extLst>
              <a:ext uri="{FF2B5EF4-FFF2-40B4-BE49-F238E27FC236}">
                <a16:creationId xmlns:a16="http://schemas.microsoft.com/office/drawing/2014/main" id="{CE1EF8FF-3A9E-F2DB-CE03-677759EC5BD5}"/>
              </a:ext>
            </a:extLst>
          </p:cNvPr>
          <p:cNvSpPr>
            <a:spLocks noChangeArrowheads="1"/>
          </p:cNvSpPr>
          <p:nvPr/>
        </p:nvSpPr>
        <p:spPr bwMode="auto">
          <a:xfrm>
            <a:off x="715980" y="1407462"/>
            <a:ext cx="9801541" cy="46705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defRPr>
                <a:solidFill>
                  <a:schemeClr val="tx1"/>
                </a:solidFill>
                <a:latin typeface="Arial" panose="020B0604020202020204" pitchFamily="34" charset="0"/>
              </a:defRPr>
            </a:lvl1pPr>
            <a:lvl2pPr eaLnBrk="0" fontAlgn="base" hangingPunct="0">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defRPr>
                <a:solidFill>
                  <a:schemeClr val="tx1"/>
                </a:solidFill>
                <a:latin typeface="Arial" panose="020B0604020202020204" pitchFamily="34" charset="0"/>
              </a:defRPr>
            </a:lvl2pPr>
            <a:lvl3pPr eaLnBrk="0" fontAlgn="base" hangingPunct="0">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defRPr>
                <a:solidFill>
                  <a:schemeClr val="tx1"/>
                </a:solidFill>
                <a:latin typeface="Arial" panose="020B0604020202020204" pitchFamily="34" charset="0"/>
              </a:defRPr>
            </a:lvl3pPr>
            <a:lvl4pPr eaLnBrk="0" fontAlgn="base" hangingPunct="0">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defRPr>
                <a:solidFill>
                  <a:schemeClr val="tx1"/>
                </a:solidFill>
                <a:latin typeface="Arial" panose="020B0604020202020204" pitchFamily="34" charset="0"/>
              </a:defRPr>
            </a:lvl4pPr>
            <a:lvl5pPr eaLnBrk="0" fontAlgn="base" hangingPunct="0">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defRPr>
                <a:solidFill>
                  <a:schemeClr val="tx1"/>
                </a:solidFill>
                <a:latin typeface="Arial" panose="020B0604020202020204" pitchFamily="34" charset="0"/>
              </a:defRPr>
            </a:lvl5pPr>
            <a:lvl6pPr eaLnBrk="0" fontAlgn="base" hangingPunct="0">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defRPr>
                <a:solidFill>
                  <a:schemeClr val="tx1"/>
                </a:solidFill>
                <a:latin typeface="Arial" panose="020B0604020202020204" pitchFamily="34" charset="0"/>
              </a:defRPr>
            </a:lvl6pPr>
            <a:lvl7pPr eaLnBrk="0" fontAlgn="base" hangingPunct="0">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defRPr>
                <a:solidFill>
                  <a:schemeClr val="tx1"/>
                </a:solidFill>
                <a:latin typeface="Arial" panose="020B0604020202020204" pitchFamily="34" charset="0"/>
              </a:defRPr>
            </a:lvl7pPr>
            <a:lvl8pPr eaLnBrk="0" fontAlgn="base" hangingPunct="0">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defRPr>
                <a:solidFill>
                  <a:schemeClr val="tx1"/>
                </a:solidFill>
                <a:latin typeface="Arial" panose="020B0604020202020204" pitchFamily="34" charset="0"/>
              </a:defRPr>
            </a:lvl8pPr>
            <a:lvl9pPr eaLnBrk="0" fontAlgn="base" hangingPunct="0">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defRPr>
                <a:solidFill>
                  <a:schemeClr val="tx1"/>
                </a:solidFill>
                <a:latin typeface="Arial" panose="020B0604020202020204" pitchFamily="34" charset="0"/>
              </a:defRPr>
            </a:lvl9pPr>
          </a:lstStyle>
          <a:p>
            <a:pPr marL="342900" marR="0" lvl="0" indent="-342900" algn="just">
              <a:lnSpc>
                <a:spcPct val="115000"/>
              </a:lnSpc>
              <a:spcBef>
                <a:spcPts val="600"/>
              </a:spcBef>
              <a:spcAft>
                <a:spcPts val="600"/>
              </a:spcAft>
              <a:buFont typeface="Times New Roman" panose="02020603050405020304" pitchFamily="18" charset="0"/>
              <a:buChar char="+"/>
              <a:tabLst>
                <a:tab pos="457200" algn="l"/>
              </a:tabLst>
            </a:pPr>
            <a:r>
              <a:rPr lang="en-US">
                <a:effectLst/>
                <a:latin typeface="#9Slide03 SFU Futura_12 (Headings)"/>
                <a:ea typeface="Times New Roman" panose="02020603050405020304" pitchFamily="18" charset="0"/>
              </a:rPr>
              <a:t>Bước ngày sử dụng các thuật toán để biến đổi, để xác định nhận diện mã vạch</a:t>
            </a:r>
          </a:p>
          <a:p>
            <a:pPr marL="342900" marR="0" lvl="0" indent="-342900" algn="just">
              <a:lnSpc>
                <a:spcPct val="115000"/>
              </a:lnSpc>
              <a:spcBef>
                <a:spcPts val="600"/>
              </a:spcBef>
              <a:spcAft>
                <a:spcPts val="600"/>
              </a:spcAft>
              <a:buFont typeface="Times New Roman" panose="02020603050405020304" pitchFamily="18" charset="0"/>
              <a:buChar char="+"/>
              <a:tabLst>
                <a:tab pos="457200" algn="l"/>
              </a:tabLst>
            </a:pPr>
            <a:r>
              <a:rPr lang="en-US">
                <a:effectLst/>
                <a:latin typeface="#9Slide03 SFU Futura_12 (Headings)"/>
                <a:ea typeface="Times New Roman" panose="02020603050405020304" pitchFamily="18" charset="0"/>
              </a:rPr>
              <a:t>Dùng hàm imcrop của Image Processing Toolbox để cắt ảnh theo vùng hình chữ nhật chứa mã vạch đã chỉ định</a:t>
            </a:r>
          </a:p>
          <a:p>
            <a:pPr marL="342900" marR="0" lvl="0" indent="-342900" algn="just">
              <a:lnSpc>
                <a:spcPct val="115000"/>
              </a:lnSpc>
              <a:spcBef>
                <a:spcPts val="600"/>
              </a:spcBef>
              <a:spcAft>
                <a:spcPts val="600"/>
              </a:spcAft>
              <a:buFont typeface="Times New Roman" panose="02020603050405020304" pitchFamily="18" charset="0"/>
              <a:buChar char="+"/>
              <a:tabLst>
                <a:tab pos="457200" algn="l"/>
              </a:tabLst>
            </a:pPr>
            <a:r>
              <a:rPr lang="en-US">
                <a:effectLst/>
                <a:latin typeface="#9Slide03 SFU Futura_12 (Headings)"/>
                <a:ea typeface="Times New Roman" panose="02020603050405020304" pitchFamily="18" charset="0"/>
              </a:rPr>
              <a:t>Nhận dạng mã vạch thực hiện tìm kiếm trên một số hàng được chọn của hình ảnh đầu vào, được gọi là dòng quét.</a:t>
            </a:r>
          </a:p>
          <a:p>
            <a:pPr marL="0" marR="0" algn="just">
              <a:spcBef>
                <a:spcPts val="600"/>
              </a:spcBef>
              <a:spcAft>
                <a:spcPts val="600"/>
              </a:spcAft>
            </a:pPr>
            <a:r>
              <a:rPr lang="en-US">
                <a:effectLst/>
                <a:latin typeface="#9Slide03 SFU Futura_12 (Headings)"/>
                <a:ea typeface="Times New Roman" panose="02020603050405020304" pitchFamily="18" charset="0"/>
              </a:rPr>
              <a:t>+   Các dòng quét được phân tích trên mỗi pixel và được đánh dấu theo tính năng. Sau khi tất cả các pixel được đánh dấu bằng một giá trị đặc trưng, chuỗi các mẫu sẽ được phân tích. Hàm Byhorizontal.</a:t>
            </a:r>
          </a:p>
          <a:p>
            <a:pPr marL="0" marR="0" algn="just">
              <a:spcBef>
                <a:spcPts val="600"/>
              </a:spcBef>
              <a:spcAft>
                <a:spcPts val="600"/>
              </a:spcAft>
            </a:pPr>
            <a:r>
              <a:rPr lang="en-US">
                <a:effectLst/>
                <a:latin typeface="#9Slide03 SFU Futura_12 (Headings)"/>
                <a:ea typeface="Times New Roman" panose="02020603050405020304" pitchFamily="18" charset="0"/>
              </a:rPr>
              <a:t>+    Xác định các mẫu theo trình tự và vị trí. Các ký hiệu được lấy mẫu và so sánh với sổ mã để xác định mã tương ứng. Hàm CheckT.</a:t>
            </a:r>
          </a:p>
          <a:p>
            <a:pPr marL="0" marR="0" algn="just">
              <a:spcBef>
                <a:spcPts val="600"/>
              </a:spcBef>
              <a:spcAft>
                <a:spcPts val="600"/>
              </a:spcAft>
            </a:pPr>
            <a:r>
              <a:rPr lang="en-US">
                <a:effectLst/>
                <a:latin typeface="#9Slide03 SFU Futura_12 (Headings)"/>
                <a:ea typeface="Times New Roman" panose="02020603050405020304" pitchFamily="18" charset="0"/>
              </a:rPr>
              <a:t>+   P</a:t>
            </a:r>
            <a:r>
              <a:rPr lang="vi-VN">
                <a:effectLst/>
                <a:latin typeface="#9Slide03 SFU Futura_12 (Headings)"/>
                <a:ea typeface="Times New Roman" panose="02020603050405020304" pitchFamily="18" charset="0"/>
              </a:rPr>
              <a:t>hân tích từ trái sang phải và từ phải sang trái và chọn kết quả phù hợp hơn. Nếu tổng kiểm tra là chính xác và điểm tương ứng được chỉ định so với sổ ghi mã, mã được coi là hợp lệ và được hiển thị.</a:t>
            </a:r>
            <a:r>
              <a:rPr lang="en-US">
                <a:effectLst/>
                <a:latin typeface="#9Slide03 SFU Futura_12 (Headings)"/>
                <a:ea typeface="Times New Roman" panose="02020603050405020304" pitchFamily="18" charset="0"/>
              </a:rPr>
              <a:t> Hàm eanupc</a:t>
            </a:r>
          </a:p>
        </p:txBody>
      </p:sp>
      <p:sp>
        <p:nvSpPr>
          <p:cNvPr id="2" name="TextBox 1">
            <a:extLst>
              <a:ext uri="{FF2B5EF4-FFF2-40B4-BE49-F238E27FC236}">
                <a16:creationId xmlns:a16="http://schemas.microsoft.com/office/drawing/2014/main" id="{11BBB916-72C5-2A1B-6162-6218EA35005D}"/>
              </a:ext>
            </a:extLst>
          </p:cNvPr>
          <p:cNvSpPr txBox="1"/>
          <p:nvPr/>
        </p:nvSpPr>
        <p:spPr>
          <a:xfrm>
            <a:off x="5206891" y="0"/>
            <a:ext cx="8595936" cy="400110"/>
          </a:xfrm>
          <a:prstGeom prst="rect">
            <a:avLst/>
          </a:prstGeom>
          <a:noFill/>
        </p:spPr>
        <p:txBody>
          <a:bodyPr wrap="square">
            <a:spAutoFit/>
          </a:bodyPr>
          <a:lstStyle/>
          <a:p>
            <a:r>
              <a:rPr lang="vi-VN" sz="2000" b="1" dirty="0">
                <a:solidFill>
                  <a:schemeClr val="accent6"/>
                </a:solidFill>
                <a:latin typeface="#9Slide03 IcielPanton Light" panose="00000400000000000000" pitchFamily="2" charset="0"/>
              </a:rPr>
              <a:t>Chương </a:t>
            </a:r>
            <a:r>
              <a:rPr lang="en-US" sz="2000" b="1" dirty="0">
                <a:solidFill>
                  <a:schemeClr val="accent6"/>
                </a:solidFill>
                <a:latin typeface="#9Slide03 IcielPanton Light" panose="00000400000000000000" pitchFamily="2" charset="0"/>
              </a:rPr>
              <a:t>2</a:t>
            </a:r>
            <a:r>
              <a:rPr lang="vi-VN" sz="2000" b="1">
                <a:solidFill>
                  <a:schemeClr val="accent6"/>
                </a:solidFill>
                <a:latin typeface="#9Slide03 IcielPanton Light" panose="00000400000000000000" pitchFamily="2" charset="0"/>
              </a:rPr>
              <a:t>. </a:t>
            </a:r>
            <a:r>
              <a:rPr lang="en-US" sz="2000" b="1">
                <a:solidFill>
                  <a:schemeClr val="accent6"/>
                </a:solidFill>
                <a:latin typeface="#9Slide03 IcielPanton Light" panose="00000400000000000000" pitchFamily="2" charset="0"/>
              </a:rPr>
              <a:t>Phương Pháp Nghiên Cứu</a:t>
            </a:r>
            <a:endParaRPr lang="en-US" b="1" dirty="0">
              <a:solidFill>
                <a:schemeClr val="accent6"/>
              </a:solidFill>
              <a:latin typeface="#9Slide03 IcielPanton Light" panose="00000400000000000000" pitchFamily="2" charset="0"/>
            </a:endParaRPr>
          </a:p>
        </p:txBody>
      </p:sp>
      <p:pic>
        <p:nvPicPr>
          <p:cNvPr id="6" name="Graphic 5" descr="Squares filled with tiny squares">
            <a:extLst>
              <a:ext uri="{FF2B5EF4-FFF2-40B4-BE49-F238E27FC236}">
                <a16:creationId xmlns:a16="http://schemas.microsoft.com/office/drawing/2014/main" id="{6CE2668F-68FC-1213-2869-195C7492DEF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334692" y="1542338"/>
            <a:ext cx="4572000" cy="4572000"/>
          </a:xfrm>
          <a:prstGeom prst="rect">
            <a:avLst/>
          </a:prstGeom>
        </p:spPr>
      </p:pic>
    </p:spTree>
    <p:extLst>
      <p:ext uri="{BB962C8B-B14F-4D97-AF65-F5344CB8AC3E}">
        <p14:creationId xmlns:p14="http://schemas.microsoft.com/office/powerpoint/2010/main" val="1820018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19D77C9-E8C9-B48E-74FA-D540F0072D44}"/>
              </a:ext>
            </a:extLst>
          </p:cNvPr>
          <p:cNvSpPr txBox="1"/>
          <p:nvPr/>
        </p:nvSpPr>
        <p:spPr>
          <a:xfrm>
            <a:off x="97067" y="646122"/>
            <a:ext cx="11021440" cy="954107"/>
          </a:xfrm>
          <a:prstGeom prst="rect">
            <a:avLst/>
          </a:prstGeom>
          <a:noFill/>
        </p:spPr>
        <p:txBody>
          <a:bodyPr wrap="square">
            <a:spAutoFit/>
          </a:bodyPr>
          <a:lstStyle/>
          <a:p>
            <a:pPr algn="just"/>
            <a:r>
              <a:rPr lang="en-US" sz="2800" b="1">
                <a:solidFill>
                  <a:schemeClr val="accent6"/>
                </a:solidFill>
                <a:latin typeface="#9Slide03 SFU Futura_12" panose="00000400000000000000" pitchFamily="2" charset="0"/>
              </a:rPr>
              <a:t>2.2 Xuất dữ liệu ra ngoài</a:t>
            </a:r>
            <a:endParaRPr lang="en-US" sz="2800" b="1" dirty="0">
              <a:solidFill>
                <a:schemeClr val="accent6"/>
              </a:solidFill>
              <a:latin typeface="#9Slide03 SFU Futura_12" panose="00000400000000000000" pitchFamily="2" charset="0"/>
            </a:endParaRPr>
          </a:p>
          <a:p>
            <a:pPr algn="just">
              <a:tabLst>
                <a:tab pos="398463" algn="l"/>
              </a:tabLst>
            </a:pPr>
            <a:r>
              <a:rPr lang="en-US" sz="2800" b="1">
                <a:solidFill>
                  <a:srgbClr val="023047"/>
                </a:solidFill>
                <a:latin typeface="#9Slide03 SFU Futura_12" panose="00000400000000000000" pitchFamily="2" charset="0"/>
              </a:rPr>
              <a:t>	</a:t>
            </a:r>
            <a:endParaRPr lang="en-US" sz="2800" b="1" dirty="0">
              <a:solidFill>
                <a:srgbClr val="FFB703"/>
              </a:solidFill>
              <a:latin typeface="#9Slide03 SFU Futura_12" panose="00000400000000000000" pitchFamily="2" charset="0"/>
            </a:endParaRPr>
          </a:p>
        </p:txBody>
      </p:sp>
      <p:pic>
        <p:nvPicPr>
          <p:cNvPr id="2" name="Picture 1">
            <a:extLst>
              <a:ext uri="{FF2B5EF4-FFF2-40B4-BE49-F238E27FC236}">
                <a16:creationId xmlns:a16="http://schemas.microsoft.com/office/drawing/2014/main" id="{08F038A5-9AEB-368B-719A-6F9119223DEC}"/>
              </a:ext>
            </a:extLst>
          </p:cNvPr>
          <p:cNvPicPr>
            <a:picLocks noChangeAspect="1"/>
          </p:cNvPicPr>
          <p:nvPr/>
        </p:nvPicPr>
        <p:blipFill>
          <a:blip r:embed="rId2"/>
          <a:stretch>
            <a:fillRect/>
          </a:stretch>
        </p:blipFill>
        <p:spPr>
          <a:xfrm>
            <a:off x="626427" y="1685141"/>
            <a:ext cx="6062345" cy="708660"/>
          </a:xfrm>
          <a:prstGeom prst="rect">
            <a:avLst/>
          </a:prstGeom>
        </p:spPr>
      </p:pic>
      <p:sp>
        <p:nvSpPr>
          <p:cNvPr id="3" name="TextBox 2">
            <a:extLst>
              <a:ext uri="{FF2B5EF4-FFF2-40B4-BE49-F238E27FC236}">
                <a16:creationId xmlns:a16="http://schemas.microsoft.com/office/drawing/2014/main" id="{5BC0E06F-FF94-0256-BCE2-6E421FE67D2E}"/>
              </a:ext>
            </a:extLst>
          </p:cNvPr>
          <p:cNvSpPr txBox="1"/>
          <p:nvPr/>
        </p:nvSpPr>
        <p:spPr>
          <a:xfrm>
            <a:off x="5206891" y="0"/>
            <a:ext cx="8595936" cy="400110"/>
          </a:xfrm>
          <a:prstGeom prst="rect">
            <a:avLst/>
          </a:prstGeom>
          <a:noFill/>
        </p:spPr>
        <p:txBody>
          <a:bodyPr wrap="square">
            <a:spAutoFit/>
          </a:bodyPr>
          <a:lstStyle/>
          <a:p>
            <a:r>
              <a:rPr lang="vi-VN" sz="2000" b="1" dirty="0">
                <a:solidFill>
                  <a:schemeClr val="accent6"/>
                </a:solidFill>
                <a:latin typeface="#9Slide03 IcielPanton Light" panose="00000400000000000000" pitchFamily="2" charset="0"/>
              </a:rPr>
              <a:t>Chương </a:t>
            </a:r>
            <a:r>
              <a:rPr lang="en-US" sz="2000" b="1" dirty="0">
                <a:solidFill>
                  <a:schemeClr val="accent6"/>
                </a:solidFill>
                <a:latin typeface="#9Slide03 IcielPanton Light" panose="00000400000000000000" pitchFamily="2" charset="0"/>
              </a:rPr>
              <a:t>2</a:t>
            </a:r>
            <a:r>
              <a:rPr lang="vi-VN" sz="2000" b="1">
                <a:solidFill>
                  <a:schemeClr val="accent6"/>
                </a:solidFill>
                <a:latin typeface="#9Slide03 IcielPanton Light" panose="00000400000000000000" pitchFamily="2" charset="0"/>
              </a:rPr>
              <a:t>. </a:t>
            </a:r>
            <a:r>
              <a:rPr lang="en-US" sz="2000" b="1">
                <a:solidFill>
                  <a:schemeClr val="accent6"/>
                </a:solidFill>
                <a:latin typeface="#9Slide03 IcielPanton Light" panose="00000400000000000000" pitchFamily="2" charset="0"/>
              </a:rPr>
              <a:t>Phương Pháp Nghiên Cứu</a:t>
            </a:r>
            <a:endParaRPr lang="en-US" b="1" dirty="0">
              <a:solidFill>
                <a:schemeClr val="accent6"/>
              </a:solidFill>
              <a:latin typeface="#9Slide03 IcielPanton Light" panose="00000400000000000000" pitchFamily="2" charset="0"/>
            </a:endParaRPr>
          </a:p>
        </p:txBody>
      </p:sp>
      <p:pic>
        <p:nvPicPr>
          <p:cNvPr id="6" name="Graphic 5" descr="Assorted circles">
            <a:extLst>
              <a:ext uri="{FF2B5EF4-FFF2-40B4-BE49-F238E27FC236}">
                <a16:creationId xmlns:a16="http://schemas.microsoft.com/office/drawing/2014/main" id="{BA3BA31F-1091-7666-A089-83EDB0E5666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901010" y="1840270"/>
            <a:ext cx="4572000" cy="4572000"/>
          </a:xfrm>
          <a:prstGeom prst="rect">
            <a:avLst/>
          </a:prstGeom>
        </p:spPr>
      </p:pic>
    </p:spTree>
    <p:extLst>
      <p:ext uri="{BB962C8B-B14F-4D97-AF65-F5344CB8AC3E}">
        <p14:creationId xmlns:p14="http://schemas.microsoft.com/office/powerpoint/2010/main" val="26184553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descr="A grid with small circles">
            <a:extLst>
              <a:ext uri="{FF2B5EF4-FFF2-40B4-BE49-F238E27FC236}">
                <a16:creationId xmlns:a16="http://schemas.microsoft.com/office/drawing/2014/main" id="{7160AF96-FFBA-3B3C-EA13-001F9BB05A6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664970" y="213360"/>
            <a:ext cx="6858000" cy="6858000"/>
          </a:xfrm>
          <a:prstGeom prst="rect">
            <a:avLst/>
          </a:prstGeom>
        </p:spPr>
      </p:pic>
      <p:pic>
        <p:nvPicPr>
          <p:cNvPr id="25" name="Graphic 24" descr="A circle filled with dots">
            <a:extLst>
              <a:ext uri="{FF2B5EF4-FFF2-40B4-BE49-F238E27FC236}">
                <a16:creationId xmlns:a16="http://schemas.microsoft.com/office/drawing/2014/main" id="{4920CD33-9E28-2FF4-F397-908E35A3486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84814" y="-313653"/>
            <a:ext cx="4572000" cy="4572000"/>
          </a:xfrm>
          <a:prstGeom prst="rect">
            <a:avLst/>
          </a:prstGeom>
        </p:spPr>
      </p:pic>
      <p:sp>
        <p:nvSpPr>
          <p:cNvPr id="17" name="TextBox 16">
            <a:extLst>
              <a:ext uri="{FF2B5EF4-FFF2-40B4-BE49-F238E27FC236}">
                <a16:creationId xmlns:a16="http://schemas.microsoft.com/office/drawing/2014/main" id="{83FEC6A9-277F-F17F-755F-36BB20003467}"/>
              </a:ext>
            </a:extLst>
          </p:cNvPr>
          <p:cNvSpPr txBox="1"/>
          <p:nvPr/>
        </p:nvSpPr>
        <p:spPr>
          <a:xfrm>
            <a:off x="514976" y="782616"/>
            <a:ext cx="10408453" cy="830997"/>
          </a:xfrm>
          <a:prstGeom prst="rect">
            <a:avLst/>
          </a:prstGeom>
          <a:noFill/>
        </p:spPr>
        <p:txBody>
          <a:bodyPr wrap="square">
            <a:spAutoFit/>
          </a:bodyPr>
          <a:lstStyle/>
          <a:p>
            <a:pPr algn="ctr"/>
            <a:r>
              <a:rPr lang="vi-VN" sz="4800" b="1">
                <a:solidFill>
                  <a:schemeClr val="accent6"/>
                </a:solidFill>
                <a:latin typeface="#9Slide03 IcielPanton Light" panose="00000400000000000000" pitchFamily="2" charset="0"/>
              </a:rPr>
              <a:t>Chương </a:t>
            </a:r>
            <a:r>
              <a:rPr lang="en-US" sz="4800" b="1">
                <a:solidFill>
                  <a:schemeClr val="accent6"/>
                </a:solidFill>
                <a:latin typeface="#9Slide03 IcielPanton Light" panose="00000400000000000000" pitchFamily="2" charset="0"/>
              </a:rPr>
              <a:t>3. Kết Quả Mô Phỏng</a:t>
            </a:r>
            <a:endParaRPr lang="en-US" sz="4800" b="1" dirty="0">
              <a:solidFill>
                <a:schemeClr val="accent6"/>
              </a:solidFill>
              <a:latin typeface="#9Slide03 IcielPanton Light" panose="00000400000000000000" pitchFamily="2" charset="0"/>
            </a:endParaRPr>
          </a:p>
        </p:txBody>
      </p:sp>
      <p:sp>
        <p:nvSpPr>
          <p:cNvPr id="18" name="TextBox 17">
            <a:extLst>
              <a:ext uri="{FF2B5EF4-FFF2-40B4-BE49-F238E27FC236}">
                <a16:creationId xmlns:a16="http://schemas.microsoft.com/office/drawing/2014/main" id="{09A4E99A-6BB9-2372-1BA8-C6D3873730E3}"/>
              </a:ext>
            </a:extLst>
          </p:cNvPr>
          <p:cNvSpPr txBox="1"/>
          <p:nvPr/>
        </p:nvSpPr>
        <p:spPr>
          <a:xfrm>
            <a:off x="1102934" y="2746317"/>
            <a:ext cx="7848485" cy="707886"/>
          </a:xfrm>
          <a:prstGeom prst="rect">
            <a:avLst/>
          </a:prstGeom>
          <a:noFill/>
        </p:spPr>
        <p:txBody>
          <a:bodyPr wrap="square">
            <a:spAutoFit/>
          </a:bodyPr>
          <a:lstStyle/>
          <a:p>
            <a:r>
              <a:rPr lang="en-US" sz="4000" b="1" dirty="0">
                <a:solidFill>
                  <a:srgbClr val="023047"/>
                </a:solidFill>
                <a:latin typeface="#9Slide03 SFU Futura_12" panose="00000400000000000000" pitchFamily="2" charset="0"/>
              </a:rPr>
              <a:t>3.1</a:t>
            </a:r>
            <a:r>
              <a:rPr lang="en-US" sz="4000" b="1">
                <a:solidFill>
                  <a:srgbClr val="023047"/>
                </a:solidFill>
                <a:latin typeface="#9Slide03 SFU Futura_12" panose="00000400000000000000" pitchFamily="2" charset="0"/>
              </a:rPr>
              <a:t>. Tạo Giao Diện GUI</a:t>
            </a:r>
            <a:endParaRPr lang="en-US" sz="4000" b="1" dirty="0">
              <a:solidFill>
                <a:srgbClr val="023047"/>
              </a:solidFill>
              <a:latin typeface="#9Slide03 SFU Futura_12" panose="00000400000000000000" pitchFamily="2" charset="0"/>
            </a:endParaRPr>
          </a:p>
        </p:txBody>
      </p:sp>
      <p:sp>
        <p:nvSpPr>
          <p:cNvPr id="20" name="TextBox 19">
            <a:extLst>
              <a:ext uri="{FF2B5EF4-FFF2-40B4-BE49-F238E27FC236}">
                <a16:creationId xmlns:a16="http://schemas.microsoft.com/office/drawing/2014/main" id="{62B529D4-F2AC-CED3-044E-3791986B4423}"/>
              </a:ext>
            </a:extLst>
          </p:cNvPr>
          <p:cNvSpPr txBox="1"/>
          <p:nvPr/>
        </p:nvSpPr>
        <p:spPr>
          <a:xfrm>
            <a:off x="1102934" y="3848244"/>
            <a:ext cx="6568504" cy="707886"/>
          </a:xfrm>
          <a:prstGeom prst="rect">
            <a:avLst/>
          </a:prstGeom>
          <a:noFill/>
        </p:spPr>
        <p:txBody>
          <a:bodyPr wrap="square">
            <a:spAutoFit/>
          </a:bodyPr>
          <a:lstStyle/>
          <a:p>
            <a:r>
              <a:rPr lang="en-US" sz="4000" b="1" dirty="0">
                <a:solidFill>
                  <a:srgbClr val="023047"/>
                </a:solidFill>
                <a:latin typeface="#9Slide03 SFU Futura_12" panose="00000400000000000000" pitchFamily="2" charset="0"/>
              </a:rPr>
              <a:t>3.2</a:t>
            </a:r>
            <a:r>
              <a:rPr lang="en-US" sz="4000" b="1">
                <a:solidFill>
                  <a:srgbClr val="023047"/>
                </a:solidFill>
                <a:latin typeface="#9Slide03 SFU Futura_12" panose="00000400000000000000" pitchFamily="2" charset="0"/>
              </a:rPr>
              <a:t>. Mô Phỏng Kết Quả</a:t>
            </a:r>
            <a:endParaRPr lang="en-US" sz="4000" b="1" dirty="0">
              <a:solidFill>
                <a:srgbClr val="023047"/>
              </a:solidFill>
              <a:latin typeface="#9Slide03 SFU Futura_12" panose="00000400000000000000" pitchFamily="2" charset="0"/>
            </a:endParaRPr>
          </a:p>
        </p:txBody>
      </p:sp>
      <p:pic>
        <p:nvPicPr>
          <p:cNvPr id="27" name="Graphic 26">
            <a:extLst>
              <a:ext uri="{FF2B5EF4-FFF2-40B4-BE49-F238E27FC236}">
                <a16:creationId xmlns:a16="http://schemas.microsoft.com/office/drawing/2014/main" id="{0A1746DB-E765-2221-8B2B-5BE94354FD42}"/>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7898352" y="3239703"/>
            <a:ext cx="4161618" cy="3074974"/>
          </a:xfrm>
          <a:prstGeom prst="rect">
            <a:avLst/>
          </a:prstGeom>
        </p:spPr>
      </p:pic>
    </p:spTree>
    <p:extLst>
      <p:ext uri="{BB962C8B-B14F-4D97-AF65-F5344CB8AC3E}">
        <p14:creationId xmlns:p14="http://schemas.microsoft.com/office/powerpoint/2010/main" val="1194660017"/>
      </p:ext>
    </p:extLst>
  </p:cSld>
  <p:clrMapOvr>
    <a:masterClrMapping/>
  </p:clrMapOvr>
  <p:transition spd="slow">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anim calcmode="lin" valueType="num">
                                          <p:cBhvr>
                                            <p:cTn id="8" dur="500" fill="hold"/>
                                            <p:tgtEl>
                                              <p:spTgt spid="18"/>
                                            </p:tgtEl>
                                            <p:attrNameLst>
                                              <p:attrName>ppt_x</p:attrName>
                                            </p:attrNameLst>
                                          </p:cBhvr>
                                          <p:tavLst>
                                            <p:tav tm="0">
                                              <p:val>
                                                <p:strVal val="#ppt_x"/>
                                              </p:val>
                                            </p:tav>
                                            <p:tav tm="100000">
                                              <p:val>
                                                <p:strVal val="#ppt_x"/>
                                              </p:val>
                                            </p:tav>
                                          </p:tavLst>
                                        </p:anim>
                                        <p:anim calcmode="lin" valueType="num">
                                          <p:cBhvr>
                                            <p:cTn id="9" dur="5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20"/>
                                            </p:tgtEl>
                                            <p:attrNameLst>
                                              <p:attrName>style.visibility</p:attrName>
                                            </p:attrNameLst>
                                          </p:cBhvr>
                                          <p:to>
                                            <p:strVal val="visible"/>
                                          </p:to>
                                        </p:set>
                                        <p:animEffect transition="in" filter="fade">
                                          <p:cBhvr>
                                            <p:cTn id="14" dur="500"/>
                                            <p:tgtEl>
                                              <p:spTgt spid="20"/>
                                            </p:tgtEl>
                                          </p:cBhvr>
                                        </p:animEffect>
                                        <p:anim calcmode="lin" valueType="num">
                                          <p:cBhvr>
                                            <p:cTn id="15" dur="500" fill="hold"/>
                                            <p:tgtEl>
                                              <p:spTgt spid="20"/>
                                            </p:tgtEl>
                                            <p:attrNameLst>
                                              <p:attrName>ppt_x</p:attrName>
                                            </p:attrNameLst>
                                          </p:cBhvr>
                                          <p:tavLst>
                                            <p:tav tm="0">
                                              <p:val>
                                                <p:strVal val="#ppt_x"/>
                                              </p:val>
                                            </p:tav>
                                            <p:tav tm="100000">
                                              <p:val>
                                                <p:strVal val="#ppt_x"/>
                                              </p:val>
                                            </p:tav>
                                          </p:tavLst>
                                        </p:anim>
                                        <p:anim calcmode="lin" valueType="num">
                                          <p:cBhvr>
                                            <p:cTn id="16" dur="5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0" fill="hold"/>
                                            <p:tgtEl>
                                              <p:spTgt spid="8"/>
                                            </p:tgtEl>
                                            <p:attrNameLst>
                                              <p:attrName>ppt_x</p:attrName>
                                            </p:attrNameLst>
                                          </p:cBhvr>
                                          <p:tavLst>
                                            <p:tav tm="0">
                                              <p:val>
                                                <p:strVal val="#ppt_x"/>
                                              </p:val>
                                            </p:tav>
                                            <p:tav tm="100000">
                                              <p:val>
                                                <p:strVal val="#ppt_x"/>
                                              </p:val>
                                            </p:tav>
                                          </p:tavLst>
                                        </p:anim>
                                        <p:anim calcmode="lin" valueType="num">
                                          <p:cBhvr additive="base">
                                            <p:cTn id="8" dur="2500" fill="hold"/>
                                            <p:tgtEl>
                                              <p:spTgt spid="8"/>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2500" fill="hold"/>
                                            <p:tgtEl>
                                              <p:spTgt spid="6"/>
                                            </p:tgtEl>
                                            <p:attrNameLst>
                                              <p:attrName>ppt_x</p:attrName>
                                            </p:attrNameLst>
                                          </p:cBhvr>
                                          <p:tavLst>
                                            <p:tav tm="0">
                                              <p:val>
                                                <p:strVal val="#ppt_x"/>
                                              </p:val>
                                            </p:tav>
                                            <p:tav tm="100000">
                                              <p:val>
                                                <p:strVal val="#ppt_x"/>
                                              </p:val>
                                            </p:tav>
                                          </p:tavLst>
                                        </p:anim>
                                        <p:anim calcmode="lin" valueType="num">
                                          <p:cBhvr additive="base">
                                            <p:cTn id="12" dur="2500" fill="hold"/>
                                            <p:tgtEl>
                                              <p:spTgt spid="6"/>
                                            </p:tgtEl>
                                            <p:attrNameLst>
                                              <p:attrName>ppt_y</p:attrName>
                                            </p:attrNameLst>
                                          </p:cBhvr>
                                          <p:tavLst>
                                            <p:tav tm="0">
                                              <p:val>
                                                <p:strVal val="0-#ppt_h/2"/>
                                              </p:val>
                                            </p:tav>
                                            <p:tav tm="100000">
                                              <p:val>
                                                <p:strVal val="#ppt_y"/>
                                              </p:val>
                                            </p:tav>
                                          </p:tavLst>
                                        </p:anim>
                                      </p:childTnLst>
                                    </p:cTn>
                                  </p:par>
                                  <p:par>
                                    <p:cTn id="13" presetID="2" presetClass="entr" presetSubtype="1" fill="hold" nodeType="withEffect">
                                      <p:stCondLst>
                                        <p:cond delay="10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2500" fill="hold"/>
                                            <p:tgtEl>
                                              <p:spTgt spid="5"/>
                                            </p:tgtEl>
                                            <p:attrNameLst>
                                              <p:attrName>ppt_x</p:attrName>
                                            </p:attrNameLst>
                                          </p:cBhvr>
                                          <p:tavLst>
                                            <p:tav tm="0">
                                              <p:val>
                                                <p:strVal val="#ppt_x"/>
                                              </p:val>
                                            </p:tav>
                                            <p:tav tm="100000">
                                              <p:val>
                                                <p:strVal val="#ppt_x"/>
                                              </p:val>
                                            </p:tav>
                                          </p:tavLst>
                                        </p:anim>
                                        <p:anim calcmode="lin" valueType="num">
                                          <p:cBhvr additive="base">
                                            <p:cTn id="16" dur="2500" fill="hold"/>
                                            <p:tgtEl>
                                              <p:spTgt spid="5"/>
                                            </p:tgtEl>
                                            <p:attrNameLst>
                                              <p:attrName>ppt_y</p:attrName>
                                            </p:attrNameLst>
                                          </p:cBhvr>
                                          <p:tavLst>
                                            <p:tav tm="0">
                                              <p:val>
                                                <p:strVal val="0-#ppt_h/2"/>
                                              </p:val>
                                            </p:tav>
                                            <p:tav tm="100000">
                                              <p:val>
                                                <p:strVal val="#ppt_y"/>
                                              </p:val>
                                            </p:tav>
                                          </p:tavLst>
                                        </p:anim>
                                      </p:childTnLst>
                                    </p:cTn>
                                  </p:par>
                                  <p:par>
                                    <p:cTn id="17" presetID="2" presetClass="entr" presetSubtype="1" fill="hold" nodeType="withEffect">
                                      <p:stCondLst>
                                        <p:cond delay="25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2500" fill="hold"/>
                                            <p:tgtEl>
                                              <p:spTgt spid="7"/>
                                            </p:tgtEl>
                                            <p:attrNameLst>
                                              <p:attrName>ppt_x</p:attrName>
                                            </p:attrNameLst>
                                          </p:cBhvr>
                                          <p:tavLst>
                                            <p:tav tm="0">
                                              <p:val>
                                                <p:strVal val="#ppt_x"/>
                                              </p:val>
                                            </p:tav>
                                            <p:tav tm="100000">
                                              <p:val>
                                                <p:strVal val="#ppt_x"/>
                                              </p:val>
                                            </p:tav>
                                          </p:tavLst>
                                        </p:anim>
                                        <p:anim calcmode="lin" valueType="num">
                                          <p:cBhvr additive="base">
                                            <p:cTn id="20" dur="2500" fill="hold"/>
                                            <p:tgtEl>
                                              <p:spTgt spid="7"/>
                                            </p:tgtEl>
                                            <p:attrNameLst>
                                              <p:attrName>ppt_y</p:attrName>
                                            </p:attrNameLst>
                                          </p:cBhvr>
                                          <p:tavLst>
                                            <p:tav tm="0">
                                              <p:val>
                                                <p:strVal val="0-#ppt_h/2"/>
                                              </p:val>
                                            </p:tav>
                                            <p:tav tm="100000">
                                              <p:val>
                                                <p:strVal val="#ppt_y"/>
                                              </p:val>
                                            </p:tav>
                                          </p:tavLst>
                                        </p:anim>
                                      </p:childTnLst>
                                    </p:cTn>
                                  </p:par>
                                  <p:par>
                                    <p:cTn id="21" presetID="2" presetClass="entr" presetSubtype="1" fill="hold" nodeType="withEffect">
                                      <p:stCondLst>
                                        <p:cond delay="300"/>
                                      </p:stCondLst>
                                      <p:childTnLst>
                                        <p:set>
                                          <p:cBhvr>
                                            <p:cTn id="22" dur="1" fill="hold">
                                              <p:stCondLst>
                                                <p:cond delay="0"/>
                                              </p:stCondLst>
                                            </p:cTn>
                                            <p:tgtEl>
                                              <p:spTgt spid="9"/>
                                            </p:tgtEl>
                                            <p:attrNameLst>
                                              <p:attrName>style.visibility</p:attrName>
                                            </p:attrNameLst>
                                          </p:cBhvr>
                                          <p:to>
                                            <p:strVal val="visible"/>
                                          </p:to>
                                        </p:set>
                                        <p:anim calcmode="lin" valueType="num">
                                          <p:cBhvr additive="base">
                                            <p:cTn id="23" dur="2500" fill="hold"/>
                                            <p:tgtEl>
                                              <p:spTgt spid="9"/>
                                            </p:tgtEl>
                                            <p:attrNameLst>
                                              <p:attrName>ppt_x</p:attrName>
                                            </p:attrNameLst>
                                          </p:cBhvr>
                                          <p:tavLst>
                                            <p:tav tm="0">
                                              <p:val>
                                                <p:strVal val="#ppt_x"/>
                                              </p:val>
                                            </p:tav>
                                            <p:tav tm="100000">
                                              <p:val>
                                                <p:strVal val="#ppt_x"/>
                                              </p:val>
                                            </p:tav>
                                          </p:tavLst>
                                        </p:anim>
                                        <p:anim calcmode="lin" valueType="num">
                                          <p:cBhvr additive="base">
                                            <p:cTn id="24" dur="2500" fill="hold"/>
                                            <p:tgtEl>
                                              <p:spTgt spid="9"/>
                                            </p:tgtEl>
                                            <p:attrNameLst>
                                              <p:attrName>ppt_y</p:attrName>
                                            </p:attrNameLst>
                                          </p:cBhvr>
                                          <p:tavLst>
                                            <p:tav tm="0">
                                              <p:val>
                                                <p:strVal val="0-#ppt_h/2"/>
                                              </p:val>
                                            </p:tav>
                                            <p:tav tm="100000">
                                              <p:val>
                                                <p:strVal val="#ppt_y"/>
                                              </p:val>
                                            </p:tav>
                                          </p:tavLst>
                                        </p:anim>
                                      </p:childTnLst>
                                    </p:cTn>
                                  </p:par>
                                  <p:par>
                                    <p:cTn id="25" presetID="2" presetClass="entr" presetSubtype="1" fill="hold" nodeType="withEffect">
                                      <p:stCondLst>
                                        <p:cond delay="500"/>
                                      </p:stCondLst>
                                      <p:childTnLst>
                                        <p:set>
                                          <p:cBhvr>
                                            <p:cTn id="26" dur="1" fill="hold">
                                              <p:stCondLst>
                                                <p:cond delay="0"/>
                                              </p:stCondLst>
                                            </p:cTn>
                                            <p:tgtEl>
                                              <p:spTgt spid="10"/>
                                            </p:tgtEl>
                                            <p:attrNameLst>
                                              <p:attrName>style.visibility</p:attrName>
                                            </p:attrNameLst>
                                          </p:cBhvr>
                                          <p:to>
                                            <p:strVal val="visible"/>
                                          </p:to>
                                        </p:set>
                                        <p:anim calcmode="lin" valueType="num">
                                          <p:cBhvr additive="base">
                                            <p:cTn id="27" dur="2500" fill="hold"/>
                                            <p:tgtEl>
                                              <p:spTgt spid="10"/>
                                            </p:tgtEl>
                                            <p:attrNameLst>
                                              <p:attrName>ppt_x</p:attrName>
                                            </p:attrNameLst>
                                          </p:cBhvr>
                                          <p:tavLst>
                                            <p:tav tm="0">
                                              <p:val>
                                                <p:strVal val="#ppt_x"/>
                                              </p:val>
                                            </p:tav>
                                            <p:tav tm="100000">
                                              <p:val>
                                                <p:strVal val="#ppt_x"/>
                                              </p:val>
                                            </p:tav>
                                          </p:tavLst>
                                        </p:anim>
                                        <p:anim calcmode="lin" valueType="num">
                                          <p:cBhvr additive="base">
                                            <p:cTn id="28" dur="2500" fill="hold"/>
                                            <p:tgtEl>
                                              <p:spTgt spid="10"/>
                                            </p:tgtEl>
                                            <p:attrNameLst>
                                              <p:attrName>ppt_y</p:attrName>
                                            </p:attrNameLst>
                                          </p:cBhvr>
                                          <p:tavLst>
                                            <p:tav tm="0">
                                              <p:val>
                                                <p:strVal val="0-#ppt_h/2"/>
                                              </p:val>
                                            </p:tav>
                                            <p:tav tm="100000">
                                              <p:val>
                                                <p:strVal val="#ppt_y"/>
                                              </p:val>
                                            </p:tav>
                                          </p:tavLst>
                                        </p:anim>
                                      </p:childTnLst>
                                    </p:cTn>
                                  </p:par>
                                  <p:par>
                                    <p:cTn id="29" presetID="2" presetClass="entr" presetSubtype="1" fill="hold" nodeType="withEffect">
                                      <p:stCondLst>
                                        <p:cond delay="400"/>
                                      </p:stCondLst>
                                      <p:childTnLst>
                                        <p:set>
                                          <p:cBhvr>
                                            <p:cTn id="30" dur="1" fill="hold">
                                              <p:stCondLst>
                                                <p:cond delay="0"/>
                                              </p:stCondLst>
                                            </p:cTn>
                                            <p:tgtEl>
                                              <p:spTgt spid="11"/>
                                            </p:tgtEl>
                                            <p:attrNameLst>
                                              <p:attrName>style.visibility</p:attrName>
                                            </p:attrNameLst>
                                          </p:cBhvr>
                                          <p:to>
                                            <p:strVal val="visible"/>
                                          </p:to>
                                        </p:set>
                                        <p:anim calcmode="lin" valueType="num">
                                          <p:cBhvr additive="base">
                                            <p:cTn id="31" dur="2500" fill="hold"/>
                                            <p:tgtEl>
                                              <p:spTgt spid="11"/>
                                            </p:tgtEl>
                                            <p:attrNameLst>
                                              <p:attrName>ppt_x</p:attrName>
                                            </p:attrNameLst>
                                          </p:cBhvr>
                                          <p:tavLst>
                                            <p:tav tm="0">
                                              <p:val>
                                                <p:strVal val="#ppt_x"/>
                                              </p:val>
                                            </p:tav>
                                            <p:tav tm="100000">
                                              <p:val>
                                                <p:strVal val="#ppt_x"/>
                                              </p:val>
                                            </p:tav>
                                          </p:tavLst>
                                        </p:anim>
                                        <p:anim calcmode="lin" valueType="num">
                                          <p:cBhvr additive="base">
                                            <p:cTn id="32" dur="2500" fill="hold"/>
                                            <p:tgtEl>
                                              <p:spTgt spid="11"/>
                                            </p:tgtEl>
                                            <p:attrNameLst>
                                              <p:attrName>ppt_y</p:attrName>
                                            </p:attrNameLst>
                                          </p:cBhvr>
                                          <p:tavLst>
                                            <p:tav tm="0">
                                              <p:val>
                                                <p:strVal val="0-#ppt_h/2"/>
                                              </p:val>
                                            </p:tav>
                                            <p:tav tm="100000">
                                              <p:val>
                                                <p:strVal val="#ppt_y"/>
                                              </p:val>
                                            </p:tav>
                                          </p:tavLst>
                                        </p:anim>
                                      </p:childTnLst>
                                    </p:cTn>
                                  </p:par>
                                  <p:par>
                                    <p:cTn id="33" presetID="2" presetClass="entr" presetSubtype="1" fill="hold" nodeType="withEffect">
                                      <p:stCondLst>
                                        <p:cond delay="500"/>
                                      </p:stCondLst>
                                      <p:childTnLst>
                                        <p:set>
                                          <p:cBhvr>
                                            <p:cTn id="34" dur="1" fill="hold">
                                              <p:stCondLst>
                                                <p:cond delay="0"/>
                                              </p:stCondLst>
                                            </p:cTn>
                                            <p:tgtEl>
                                              <p:spTgt spid="12"/>
                                            </p:tgtEl>
                                            <p:attrNameLst>
                                              <p:attrName>style.visibility</p:attrName>
                                            </p:attrNameLst>
                                          </p:cBhvr>
                                          <p:to>
                                            <p:strVal val="visible"/>
                                          </p:to>
                                        </p:set>
                                        <p:anim calcmode="lin" valueType="num">
                                          <p:cBhvr additive="base">
                                            <p:cTn id="35" dur="2500" fill="hold"/>
                                            <p:tgtEl>
                                              <p:spTgt spid="12"/>
                                            </p:tgtEl>
                                            <p:attrNameLst>
                                              <p:attrName>ppt_x</p:attrName>
                                            </p:attrNameLst>
                                          </p:cBhvr>
                                          <p:tavLst>
                                            <p:tav tm="0">
                                              <p:val>
                                                <p:strVal val="#ppt_x"/>
                                              </p:val>
                                            </p:tav>
                                            <p:tav tm="100000">
                                              <p:val>
                                                <p:strVal val="#ppt_x"/>
                                              </p:val>
                                            </p:tav>
                                          </p:tavLst>
                                        </p:anim>
                                        <p:anim calcmode="lin" valueType="num">
                                          <p:cBhvr additive="base">
                                            <p:cTn id="36" dur="2500" fill="hold"/>
                                            <p:tgtEl>
                                              <p:spTgt spid="12"/>
                                            </p:tgtEl>
                                            <p:attrNameLst>
                                              <p:attrName>ppt_y</p:attrName>
                                            </p:attrNameLst>
                                          </p:cBhvr>
                                          <p:tavLst>
                                            <p:tav tm="0">
                                              <p:val>
                                                <p:strVal val="0-#ppt_h/2"/>
                                              </p:val>
                                            </p:tav>
                                            <p:tav tm="100000">
                                              <p:val>
                                                <p:strVal val="#ppt_y"/>
                                              </p:val>
                                            </p:tav>
                                          </p:tavLst>
                                        </p:anim>
                                      </p:childTnLst>
                                    </p:cTn>
                                  </p:par>
                                  <p:par>
                                    <p:cTn id="37" presetID="2" presetClass="entr" presetSubtype="1" fill="hold" nodeType="withEffect">
                                      <p:stCondLst>
                                        <p:cond delay="250"/>
                                      </p:stCondLst>
                                      <p:childTnLst>
                                        <p:set>
                                          <p:cBhvr>
                                            <p:cTn id="38" dur="1" fill="hold">
                                              <p:stCondLst>
                                                <p:cond delay="0"/>
                                              </p:stCondLst>
                                            </p:cTn>
                                            <p:tgtEl>
                                              <p:spTgt spid="13"/>
                                            </p:tgtEl>
                                            <p:attrNameLst>
                                              <p:attrName>style.visibility</p:attrName>
                                            </p:attrNameLst>
                                          </p:cBhvr>
                                          <p:to>
                                            <p:strVal val="visible"/>
                                          </p:to>
                                        </p:set>
                                        <p:anim calcmode="lin" valueType="num">
                                          <p:cBhvr additive="base">
                                            <p:cTn id="39" dur="2500" fill="hold"/>
                                            <p:tgtEl>
                                              <p:spTgt spid="13"/>
                                            </p:tgtEl>
                                            <p:attrNameLst>
                                              <p:attrName>ppt_x</p:attrName>
                                            </p:attrNameLst>
                                          </p:cBhvr>
                                          <p:tavLst>
                                            <p:tav tm="0">
                                              <p:val>
                                                <p:strVal val="#ppt_x"/>
                                              </p:val>
                                            </p:tav>
                                            <p:tav tm="100000">
                                              <p:val>
                                                <p:strVal val="#ppt_x"/>
                                              </p:val>
                                            </p:tav>
                                          </p:tavLst>
                                        </p:anim>
                                        <p:anim calcmode="lin" valueType="num">
                                          <p:cBhvr additive="base">
                                            <p:cTn id="40" dur="2500" fill="hold"/>
                                            <p:tgtEl>
                                              <p:spTgt spid="13"/>
                                            </p:tgtEl>
                                            <p:attrNameLst>
                                              <p:attrName>ppt_y</p:attrName>
                                            </p:attrNameLst>
                                          </p:cBhvr>
                                          <p:tavLst>
                                            <p:tav tm="0">
                                              <p:val>
                                                <p:strVal val="0-#ppt_h/2"/>
                                              </p:val>
                                            </p:tav>
                                            <p:tav tm="100000">
                                              <p:val>
                                                <p:strVal val="#ppt_y"/>
                                              </p:val>
                                            </p:tav>
                                          </p:tavLst>
                                        </p:anim>
                                      </p:childTnLst>
                                    </p:cTn>
                                  </p:par>
                                  <p:par>
                                    <p:cTn id="41" presetID="2" presetClass="entr" presetSubtype="1" fill="hold" nodeType="withEffect">
                                      <p:stCondLst>
                                        <p:cond delay="750"/>
                                      </p:stCondLst>
                                      <p:childTnLst>
                                        <p:set>
                                          <p:cBhvr>
                                            <p:cTn id="42" dur="1" fill="hold">
                                              <p:stCondLst>
                                                <p:cond delay="0"/>
                                              </p:stCondLst>
                                            </p:cTn>
                                            <p:tgtEl>
                                              <p:spTgt spid="14"/>
                                            </p:tgtEl>
                                            <p:attrNameLst>
                                              <p:attrName>style.visibility</p:attrName>
                                            </p:attrNameLst>
                                          </p:cBhvr>
                                          <p:to>
                                            <p:strVal val="visible"/>
                                          </p:to>
                                        </p:set>
                                        <p:anim calcmode="lin" valueType="num">
                                          <p:cBhvr additive="base">
                                            <p:cTn id="43" dur="2500" fill="hold"/>
                                            <p:tgtEl>
                                              <p:spTgt spid="14"/>
                                            </p:tgtEl>
                                            <p:attrNameLst>
                                              <p:attrName>ppt_x</p:attrName>
                                            </p:attrNameLst>
                                          </p:cBhvr>
                                          <p:tavLst>
                                            <p:tav tm="0">
                                              <p:val>
                                                <p:strVal val="#ppt_x"/>
                                              </p:val>
                                            </p:tav>
                                            <p:tav tm="100000">
                                              <p:val>
                                                <p:strVal val="#ppt_x"/>
                                              </p:val>
                                            </p:tav>
                                          </p:tavLst>
                                        </p:anim>
                                        <p:anim calcmode="lin" valueType="num">
                                          <p:cBhvr additive="base">
                                            <p:cTn id="44" dur="2500" fill="hold"/>
                                            <p:tgtEl>
                                              <p:spTgt spid="14"/>
                                            </p:tgtEl>
                                            <p:attrNameLst>
                                              <p:attrName>ppt_y</p:attrName>
                                            </p:attrNameLst>
                                          </p:cBhvr>
                                          <p:tavLst>
                                            <p:tav tm="0">
                                              <p:val>
                                                <p:strVal val="0-#ppt_h/2"/>
                                              </p:val>
                                            </p:tav>
                                            <p:tav tm="100000">
                                              <p:val>
                                                <p:strVal val="#ppt_y"/>
                                              </p:val>
                                            </p:tav>
                                          </p:tavLst>
                                        </p:anim>
                                      </p:childTnLst>
                                    </p:cTn>
                                  </p:par>
                                  <p:par>
                                    <p:cTn id="45" presetID="2" presetClass="entr" presetSubtype="1" fill="hold" nodeType="withEffect">
                                      <p:stCondLst>
                                        <p:cond delay="500"/>
                                      </p:stCondLst>
                                      <p:childTnLst>
                                        <p:set>
                                          <p:cBhvr>
                                            <p:cTn id="46" dur="1" fill="hold">
                                              <p:stCondLst>
                                                <p:cond delay="0"/>
                                              </p:stCondLst>
                                            </p:cTn>
                                            <p:tgtEl>
                                              <p:spTgt spid="15"/>
                                            </p:tgtEl>
                                            <p:attrNameLst>
                                              <p:attrName>style.visibility</p:attrName>
                                            </p:attrNameLst>
                                          </p:cBhvr>
                                          <p:to>
                                            <p:strVal val="visible"/>
                                          </p:to>
                                        </p:set>
                                        <p:anim calcmode="lin" valueType="num">
                                          <p:cBhvr additive="base">
                                            <p:cTn id="47" dur="2500" fill="hold"/>
                                            <p:tgtEl>
                                              <p:spTgt spid="15"/>
                                            </p:tgtEl>
                                            <p:attrNameLst>
                                              <p:attrName>ppt_x</p:attrName>
                                            </p:attrNameLst>
                                          </p:cBhvr>
                                          <p:tavLst>
                                            <p:tav tm="0">
                                              <p:val>
                                                <p:strVal val="#ppt_x"/>
                                              </p:val>
                                            </p:tav>
                                            <p:tav tm="100000">
                                              <p:val>
                                                <p:strVal val="#ppt_x"/>
                                              </p:val>
                                            </p:tav>
                                          </p:tavLst>
                                        </p:anim>
                                        <p:anim calcmode="lin" valueType="num">
                                          <p:cBhvr additive="base">
                                            <p:cTn id="48" dur="2500" fill="hold"/>
                                            <p:tgtEl>
                                              <p:spTgt spid="15"/>
                                            </p:tgtEl>
                                            <p:attrNameLst>
                                              <p:attrName>ppt_y</p:attrName>
                                            </p:attrNameLst>
                                          </p:cBhvr>
                                          <p:tavLst>
                                            <p:tav tm="0">
                                              <p:val>
                                                <p:strVal val="0-#ppt_h/2"/>
                                              </p:val>
                                            </p:tav>
                                            <p:tav tm="100000">
                                              <p:val>
                                                <p:strVal val="#ppt_y"/>
                                              </p:val>
                                            </p:tav>
                                          </p:tavLst>
                                        </p:anim>
                                      </p:childTnLst>
                                    </p:cTn>
                                  </p:par>
                                  <p:par>
                                    <p:cTn id="49" presetID="2" presetClass="entr" presetSubtype="1" fill="hold" nodeType="withEffect">
                                      <p:stCondLst>
                                        <p:cond delay="0"/>
                                      </p:stCondLst>
                                      <p:childTnLst>
                                        <p:set>
                                          <p:cBhvr>
                                            <p:cTn id="50" dur="1" fill="hold">
                                              <p:stCondLst>
                                                <p:cond delay="0"/>
                                              </p:stCondLst>
                                            </p:cTn>
                                            <p:tgtEl>
                                              <p:spTgt spid="4"/>
                                            </p:tgtEl>
                                            <p:attrNameLst>
                                              <p:attrName>style.visibility</p:attrName>
                                            </p:attrNameLst>
                                          </p:cBhvr>
                                          <p:to>
                                            <p:strVal val="visible"/>
                                          </p:to>
                                        </p:set>
                                        <p:anim calcmode="lin" valueType="num">
                                          <p:cBhvr additive="base">
                                            <p:cTn id="51" dur="2500" fill="hold"/>
                                            <p:tgtEl>
                                              <p:spTgt spid="4"/>
                                            </p:tgtEl>
                                            <p:attrNameLst>
                                              <p:attrName>ppt_x</p:attrName>
                                            </p:attrNameLst>
                                          </p:cBhvr>
                                          <p:tavLst>
                                            <p:tav tm="0">
                                              <p:val>
                                                <p:strVal val="#ppt_x"/>
                                              </p:val>
                                            </p:tav>
                                            <p:tav tm="100000">
                                              <p:val>
                                                <p:strVal val="#ppt_x"/>
                                              </p:val>
                                            </p:tav>
                                          </p:tavLst>
                                        </p:anim>
                                        <p:anim calcmode="lin" valueType="num">
                                          <p:cBhvr additive="base">
                                            <p:cTn id="52" dur="2500" fill="hold"/>
                                            <p:tgtEl>
                                              <p:spTgt spid="4"/>
                                            </p:tgtEl>
                                            <p:attrNameLst>
                                              <p:attrName>ppt_y</p:attrName>
                                            </p:attrNameLst>
                                          </p:cBhvr>
                                          <p:tavLst>
                                            <p:tav tm="0">
                                              <p:val>
                                                <p:strVal val="0-#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42" presetClass="entr" presetSubtype="0" fill="hold" grpId="0" nodeType="clickEffect">
                                      <p:stCondLst>
                                        <p:cond delay="0"/>
                                      </p:stCondLst>
                                      <p:childTnLst>
                                        <p:set>
                                          <p:cBhvr>
                                            <p:cTn id="56" dur="1" fill="hold">
                                              <p:stCondLst>
                                                <p:cond delay="0"/>
                                              </p:stCondLst>
                                            </p:cTn>
                                            <p:tgtEl>
                                              <p:spTgt spid="18"/>
                                            </p:tgtEl>
                                            <p:attrNameLst>
                                              <p:attrName>style.visibility</p:attrName>
                                            </p:attrNameLst>
                                          </p:cBhvr>
                                          <p:to>
                                            <p:strVal val="visible"/>
                                          </p:to>
                                        </p:set>
                                        <p:animEffect transition="in" filter="fade">
                                          <p:cBhvr>
                                            <p:cTn id="57" dur="500"/>
                                            <p:tgtEl>
                                              <p:spTgt spid="18"/>
                                            </p:tgtEl>
                                          </p:cBhvr>
                                        </p:animEffect>
                                        <p:anim calcmode="lin" valueType="num">
                                          <p:cBhvr>
                                            <p:cTn id="58" dur="500" fill="hold"/>
                                            <p:tgtEl>
                                              <p:spTgt spid="18"/>
                                            </p:tgtEl>
                                            <p:attrNameLst>
                                              <p:attrName>ppt_x</p:attrName>
                                            </p:attrNameLst>
                                          </p:cBhvr>
                                          <p:tavLst>
                                            <p:tav tm="0">
                                              <p:val>
                                                <p:strVal val="#ppt_x"/>
                                              </p:val>
                                            </p:tav>
                                            <p:tav tm="100000">
                                              <p:val>
                                                <p:strVal val="#ppt_x"/>
                                              </p:val>
                                            </p:tav>
                                          </p:tavLst>
                                        </p:anim>
                                        <p:anim calcmode="lin" valueType="num">
                                          <p:cBhvr>
                                            <p:cTn id="59" dur="5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42" presetClass="entr" presetSubtype="0" fill="hold" grpId="0" nodeType="clickEffect">
                                      <p:stCondLst>
                                        <p:cond delay="0"/>
                                      </p:stCondLst>
                                      <p:childTnLst>
                                        <p:set>
                                          <p:cBhvr>
                                            <p:cTn id="63" dur="1" fill="hold">
                                              <p:stCondLst>
                                                <p:cond delay="0"/>
                                              </p:stCondLst>
                                            </p:cTn>
                                            <p:tgtEl>
                                              <p:spTgt spid="20"/>
                                            </p:tgtEl>
                                            <p:attrNameLst>
                                              <p:attrName>style.visibility</p:attrName>
                                            </p:attrNameLst>
                                          </p:cBhvr>
                                          <p:to>
                                            <p:strVal val="visible"/>
                                          </p:to>
                                        </p:set>
                                        <p:animEffect transition="in" filter="fade">
                                          <p:cBhvr>
                                            <p:cTn id="64" dur="500"/>
                                            <p:tgtEl>
                                              <p:spTgt spid="20"/>
                                            </p:tgtEl>
                                          </p:cBhvr>
                                        </p:animEffect>
                                        <p:anim calcmode="lin" valueType="num">
                                          <p:cBhvr>
                                            <p:cTn id="65" dur="500" fill="hold"/>
                                            <p:tgtEl>
                                              <p:spTgt spid="20"/>
                                            </p:tgtEl>
                                            <p:attrNameLst>
                                              <p:attrName>ppt_x</p:attrName>
                                            </p:attrNameLst>
                                          </p:cBhvr>
                                          <p:tavLst>
                                            <p:tav tm="0">
                                              <p:val>
                                                <p:strVal val="#ppt_x"/>
                                              </p:val>
                                            </p:tav>
                                            <p:tav tm="100000">
                                              <p:val>
                                                <p:strVal val="#ppt_x"/>
                                              </p:val>
                                            </p:tav>
                                          </p:tavLst>
                                        </p:anim>
                                        <p:anim calcmode="lin" valueType="num">
                                          <p:cBhvr>
                                            <p:cTn id="66" dur="5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8" grpId="0"/>
          <p:bldP spid="20" grpId="0"/>
        </p:bldLst>
      </p:timing>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19D77C9-E8C9-B48E-74FA-D540F0072D44}"/>
              </a:ext>
            </a:extLst>
          </p:cNvPr>
          <p:cNvSpPr txBox="1"/>
          <p:nvPr/>
        </p:nvSpPr>
        <p:spPr>
          <a:xfrm>
            <a:off x="235485" y="117129"/>
            <a:ext cx="11021440" cy="954107"/>
          </a:xfrm>
          <a:prstGeom prst="rect">
            <a:avLst/>
          </a:prstGeom>
          <a:noFill/>
        </p:spPr>
        <p:txBody>
          <a:bodyPr wrap="square">
            <a:spAutoFit/>
          </a:bodyPr>
          <a:lstStyle/>
          <a:p>
            <a:pPr algn="just"/>
            <a:r>
              <a:rPr lang="en-US" sz="2800" b="1">
                <a:solidFill>
                  <a:schemeClr val="accent6"/>
                </a:solidFill>
                <a:latin typeface="#9Slide03 SFU Futura_12" panose="00000400000000000000" pitchFamily="2" charset="0"/>
              </a:rPr>
              <a:t>3.1 Tạo giao diện GUI</a:t>
            </a:r>
            <a:endParaRPr lang="en-US" sz="2800" b="1" dirty="0">
              <a:solidFill>
                <a:schemeClr val="accent6"/>
              </a:solidFill>
              <a:latin typeface="#9Slide03 SFU Futura_12" panose="00000400000000000000" pitchFamily="2" charset="0"/>
            </a:endParaRPr>
          </a:p>
          <a:p>
            <a:pPr algn="just">
              <a:tabLst>
                <a:tab pos="398463" algn="l"/>
              </a:tabLst>
            </a:pPr>
            <a:r>
              <a:rPr lang="en-US" sz="2800" b="1">
                <a:solidFill>
                  <a:srgbClr val="023047"/>
                </a:solidFill>
                <a:latin typeface="#9Slide03 SFU Futura_12" panose="00000400000000000000" pitchFamily="2" charset="0"/>
              </a:rPr>
              <a:t>	</a:t>
            </a:r>
            <a:r>
              <a:rPr lang="en-US" sz="2800" b="1">
                <a:solidFill>
                  <a:srgbClr val="92D050"/>
                </a:solidFill>
                <a:latin typeface="#9Slide03 SFU Futura_12" panose="00000400000000000000" pitchFamily="2" charset="0"/>
              </a:rPr>
              <a:t>3.1.1. Tạo giao diện GUI ban đầu</a:t>
            </a:r>
            <a:endParaRPr lang="vi-VN" sz="2800" b="1" dirty="0">
              <a:solidFill>
                <a:srgbClr val="92D050"/>
              </a:solidFill>
              <a:latin typeface="#9Slide03 SFU Futura_12" panose="00000400000000000000" pitchFamily="2" charset="0"/>
            </a:endParaRPr>
          </a:p>
        </p:txBody>
      </p:sp>
      <p:sp>
        <p:nvSpPr>
          <p:cNvPr id="21" name="TextBox 20">
            <a:extLst>
              <a:ext uri="{FF2B5EF4-FFF2-40B4-BE49-F238E27FC236}">
                <a16:creationId xmlns:a16="http://schemas.microsoft.com/office/drawing/2014/main" id="{51B83584-7B53-4741-9F25-51A49FA7C829}"/>
              </a:ext>
            </a:extLst>
          </p:cNvPr>
          <p:cNvSpPr txBox="1"/>
          <p:nvPr/>
        </p:nvSpPr>
        <p:spPr>
          <a:xfrm>
            <a:off x="6445796" y="0"/>
            <a:ext cx="5898347" cy="400110"/>
          </a:xfrm>
          <a:prstGeom prst="rect">
            <a:avLst/>
          </a:prstGeom>
          <a:noFill/>
        </p:spPr>
        <p:txBody>
          <a:bodyPr wrap="square">
            <a:spAutoFit/>
          </a:bodyPr>
          <a:lstStyle/>
          <a:p>
            <a:r>
              <a:rPr lang="vi-VN" sz="2000" b="1" dirty="0">
                <a:solidFill>
                  <a:schemeClr val="accent6"/>
                </a:solidFill>
                <a:latin typeface="#9Slide03 IcielPanton Light" panose="00000400000000000000" pitchFamily="2" charset="0"/>
              </a:rPr>
              <a:t>Chương </a:t>
            </a:r>
            <a:r>
              <a:rPr lang="en-US" sz="2000" b="1" dirty="0">
                <a:solidFill>
                  <a:schemeClr val="accent6"/>
                </a:solidFill>
                <a:latin typeface="#9Slide03 IcielPanton Light" panose="00000400000000000000" pitchFamily="2" charset="0"/>
              </a:rPr>
              <a:t>3</a:t>
            </a:r>
            <a:r>
              <a:rPr lang="en-US" sz="2000" b="1">
                <a:solidFill>
                  <a:schemeClr val="accent6"/>
                </a:solidFill>
                <a:latin typeface="#9Slide03 IcielPanton Light" panose="00000400000000000000" pitchFamily="2" charset="0"/>
              </a:rPr>
              <a:t>.</a:t>
            </a:r>
            <a:r>
              <a:rPr lang="vi-VN" sz="2000" b="1">
                <a:solidFill>
                  <a:schemeClr val="accent6"/>
                </a:solidFill>
                <a:latin typeface="#9Slide03 IcielPanton Light" panose="00000400000000000000" pitchFamily="2" charset="0"/>
              </a:rPr>
              <a:t> </a:t>
            </a:r>
            <a:r>
              <a:rPr lang="en-US" sz="2000" b="1">
                <a:solidFill>
                  <a:schemeClr val="accent6"/>
                </a:solidFill>
                <a:latin typeface="#9Slide03 IcielPanton Light" panose="00000400000000000000" pitchFamily="2" charset="0"/>
              </a:rPr>
              <a:t>Kết Quả Mô Phỏng</a:t>
            </a:r>
            <a:endParaRPr lang="en-US" b="1" dirty="0">
              <a:solidFill>
                <a:schemeClr val="accent6"/>
              </a:solidFill>
              <a:latin typeface="#9Slide03 IcielPanton Light" panose="00000400000000000000" pitchFamily="2" charset="0"/>
            </a:endParaRPr>
          </a:p>
        </p:txBody>
      </p:sp>
      <p:sp>
        <p:nvSpPr>
          <p:cNvPr id="4" name="TextBox 3">
            <a:extLst>
              <a:ext uri="{FF2B5EF4-FFF2-40B4-BE49-F238E27FC236}">
                <a16:creationId xmlns:a16="http://schemas.microsoft.com/office/drawing/2014/main" id="{F17996E9-CAD8-B30E-A4BB-0F7B19C0E77F}"/>
              </a:ext>
            </a:extLst>
          </p:cNvPr>
          <p:cNvSpPr txBox="1"/>
          <p:nvPr/>
        </p:nvSpPr>
        <p:spPr>
          <a:xfrm>
            <a:off x="593912" y="1188366"/>
            <a:ext cx="4253392" cy="5016758"/>
          </a:xfrm>
          <a:prstGeom prst="rect">
            <a:avLst/>
          </a:prstGeom>
          <a:noFill/>
        </p:spPr>
        <p:txBody>
          <a:bodyPr wrap="square">
            <a:spAutoFit/>
          </a:bodyPr>
          <a:lstStyle/>
          <a:p>
            <a:pPr marL="0" marR="0" algn="just">
              <a:spcBef>
                <a:spcPts val="600"/>
              </a:spcBef>
              <a:spcAft>
                <a:spcPts val="600"/>
              </a:spcAft>
            </a:pPr>
            <a:r>
              <a:rPr lang="en-US" sz="2000">
                <a:effectLst/>
                <a:latin typeface="#9Slide03 SFU Futura_12 (Headings)"/>
                <a:ea typeface="Times New Roman" panose="02020603050405020304" pitchFamily="18" charset="0"/>
              </a:rPr>
              <a:t>Giao diện của chương trình được thiết kế như hình, bằng công cụ matlab GUI.</a:t>
            </a:r>
          </a:p>
          <a:p>
            <a:pPr marL="0" marR="0" algn="just">
              <a:spcBef>
                <a:spcPts val="600"/>
              </a:spcBef>
              <a:spcAft>
                <a:spcPts val="600"/>
              </a:spcAft>
            </a:pPr>
            <a:r>
              <a:rPr lang="en-US" sz="2000">
                <a:effectLst/>
                <a:latin typeface="#9Slide03 SFU Futura_12 (Headings)"/>
                <a:ea typeface="Times New Roman" panose="02020603050405020304" pitchFamily="18" charset="0"/>
              </a:rPr>
              <a:t>Với cái nút điều khiển như sau:</a:t>
            </a:r>
          </a:p>
          <a:p>
            <a:pPr marL="0" marR="0" algn="just">
              <a:spcBef>
                <a:spcPts val="600"/>
              </a:spcBef>
              <a:spcAft>
                <a:spcPts val="600"/>
              </a:spcAft>
            </a:pPr>
            <a:r>
              <a:rPr lang="en-US" sz="2000">
                <a:effectLst/>
                <a:latin typeface="#9Slide03 SFU Futura_12 (Headings)"/>
                <a:ea typeface="Times New Roman" panose="02020603050405020304" pitchFamily="18" charset="0"/>
              </a:rPr>
              <a:t>+ Nút Start_cam: camera ghi hình.</a:t>
            </a:r>
          </a:p>
          <a:p>
            <a:pPr marL="0" marR="0" algn="just">
              <a:spcBef>
                <a:spcPts val="600"/>
              </a:spcBef>
              <a:spcAft>
                <a:spcPts val="600"/>
              </a:spcAft>
            </a:pPr>
            <a:r>
              <a:rPr lang="en-US" sz="2000">
                <a:effectLst/>
                <a:latin typeface="#9Slide03 SFU Futura_12 (Headings)"/>
                <a:ea typeface="Times New Roman" panose="02020603050405020304" pitchFamily="18" charset="0"/>
              </a:rPr>
              <a:t>+ Nút Capture: dùng để chụp lại hình ảnh và xuất ra kết quả mã vạch đọc được.</a:t>
            </a:r>
          </a:p>
          <a:p>
            <a:pPr marL="0" marR="0" algn="just">
              <a:spcBef>
                <a:spcPts val="600"/>
              </a:spcBef>
              <a:spcAft>
                <a:spcPts val="600"/>
              </a:spcAft>
            </a:pPr>
            <a:r>
              <a:rPr lang="en-US" sz="2000">
                <a:effectLst/>
                <a:latin typeface="#9Slide03 SFU Futura_12 (Headings)"/>
                <a:ea typeface="Times New Roman" panose="02020603050405020304" pitchFamily="18" charset="0"/>
              </a:rPr>
              <a:t>+ Load Image: dùng để chọn ảnh từ thư mục máy tính.</a:t>
            </a:r>
          </a:p>
          <a:p>
            <a:pPr marL="0" marR="0" algn="just">
              <a:spcBef>
                <a:spcPts val="600"/>
              </a:spcBef>
              <a:spcAft>
                <a:spcPts val="600"/>
              </a:spcAft>
            </a:pPr>
            <a:r>
              <a:rPr lang="en-US" sz="2000">
                <a:effectLst/>
                <a:latin typeface="#9Slide03 SFU Futura_12 (Headings)"/>
                <a:ea typeface="Times New Roman" panose="02020603050405020304" pitchFamily="18" charset="0"/>
              </a:rPr>
              <a:t>+ Result: trả kết quả mã vạch từ ảnh đọc ra từ thư mục</a:t>
            </a:r>
          </a:p>
          <a:p>
            <a:pPr marL="0" marR="0" algn="just">
              <a:spcBef>
                <a:spcPts val="600"/>
              </a:spcBef>
              <a:spcAft>
                <a:spcPts val="600"/>
              </a:spcAft>
            </a:pPr>
            <a:r>
              <a:rPr lang="en-US" sz="2000">
                <a:effectLst/>
                <a:latin typeface="#9Slide03 SFU Futura_12 (Headings)"/>
                <a:ea typeface="Times New Roman" panose="02020603050405020304" pitchFamily="18" charset="0"/>
              </a:rPr>
              <a:t>+ Exit Program: Thoát chương trình</a:t>
            </a:r>
          </a:p>
        </p:txBody>
      </p:sp>
      <p:pic>
        <p:nvPicPr>
          <p:cNvPr id="3" name="Graphic 2" descr="Assorted circles">
            <a:extLst>
              <a:ext uri="{FF2B5EF4-FFF2-40B4-BE49-F238E27FC236}">
                <a16:creationId xmlns:a16="http://schemas.microsoft.com/office/drawing/2014/main" id="{97E25B46-94E1-AB91-6550-EF6682377FE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475186" y="1067064"/>
            <a:ext cx="4572000" cy="4572000"/>
          </a:xfrm>
          <a:prstGeom prst="rect">
            <a:avLst/>
          </a:prstGeom>
        </p:spPr>
      </p:pic>
      <p:pic>
        <p:nvPicPr>
          <p:cNvPr id="2" name="Picture 1">
            <a:extLst>
              <a:ext uri="{FF2B5EF4-FFF2-40B4-BE49-F238E27FC236}">
                <a16:creationId xmlns:a16="http://schemas.microsoft.com/office/drawing/2014/main" id="{3B47C487-4979-ACD0-A39A-84714BD370F2}"/>
              </a:ext>
            </a:extLst>
          </p:cNvPr>
          <p:cNvPicPr>
            <a:picLocks noChangeAspect="1"/>
          </p:cNvPicPr>
          <p:nvPr/>
        </p:nvPicPr>
        <p:blipFill>
          <a:blip r:embed="rId4"/>
          <a:stretch>
            <a:fillRect/>
          </a:stretch>
        </p:blipFill>
        <p:spPr>
          <a:xfrm>
            <a:off x="5109546" y="1067064"/>
            <a:ext cx="6787485" cy="5520549"/>
          </a:xfrm>
          <a:prstGeom prst="rect">
            <a:avLst/>
          </a:prstGeom>
        </p:spPr>
      </p:pic>
    </p:spTree>
    <p:extLst>
      <p:ext uri="{BB962C8B-B14F-4D97-AF65-F5344CB8AC3E}">
        <p14:creationId xmlns:p14="http://schemas.microsoft.com/office/powerpoint/2010/main" val="10461394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19D77C9-E8C9-B48E-74FA-D540F0072D44}"/>
              </a:ext>
            </a:extLst>
          </p:cNvPr>
          <p:cNvSpPr txBox="1"/>
          <p:nvPr/>
        </p:nvSpPr>
        <p:spPr>
          <a:xfrm>
            <a:off x="235485" y="117129"/>
            <a:ext cx="11021440" cy="954107"/>
          </a:xfrm>
          <a:prstGeom prst="rect">
            <a:avLst/>
          </a:prstGeom>
          <a:noFill/>
        </p:spPr>
        <p:txBody>
          <a:bodyPr wrap="square">
            <a:spAutoFit/>
          </a:bodyPr>
          <a:lstStyle/>
          <a:p>
            <a:pPr algn="just"/>
            <a:r>
              <a:rPr lang="en-US" sz="2800" b="1">
                <a:solidFill>
                  <a:schemeClr val="accent6"/>
                </a:solidFill>
                <a:latin typeface="#9Slide03 SFU Futura_12" panose="00000400000000000000" pitchFamily="2" charset="0"/>
              </a:rPr>
              <a:t>3.1 Tạo giao diện GUI</a:t>
            </a:r>
            <a:endParaRPr lang="en-US" sz="2800" b="1" dirty="0">
              <a:solidFill>
                <a:schemeClr val="accent6"/>
              </a:solidFill>
              <a:latin typeface="#9Slide03 SFU Futura_12" panose="00000400000000000000" pitchFamily="2" charset="0"/>
            </a:endParaRPr>
          </a:p>
          <a:p>
            <a:pPr algn="just">
              <a:tabLst>
                <a:tab pos="398463" algn="l"/>
              </a:tabLst>
            </a:pPr>
            <a:r>
              <a:rPr lang="en-US" sz="2800" b="1">
                <a:solidFill>
                  <a:srgbClr val="023047"/>
                </a:solidFill>
                <a:latin typeface="#9Slide03 SFU Futura_12" panose="00000400000000000000" pitchFamily="2" charset="0"/>
              </a:rPr>
              <a:t>	</a:t>
            </a:r>
            <a:r>
              <a:rPr lang="en-US" sz="2800" b="1">
                <a:solidFill>
                  <a:srgbClr val="92D050"/>
                </a:solidFill>
                <a:latin typeface="#9Slide03 SFU Futura_12" panose="00000400000000000000" pitchFamily="2" charset="0"/>
              </a:rPr>
              <a:t>3.1.2 Giao diện GUI khi chạy chương trình</a:t>
            </a:r>
            <a:endParaRPr lang="vi-VN" sz="2800" b="1" dirty="0">
              <a:solidFill>
                <a:srgbClr val="92D050"/>
              </a:solidFill>
              <a:latin typeface="#9Slide03 SFU Futura_12" panose="00000400000000000000" pitchFamily="2" charset="0"/>
            </a:endParaRPr>
          </a:p>
        </p:txBody>
      </p:sp>
      <p:pic>
        <p:nvPicPr>
          <p:cNvPr id="3" name="Picture 2">
            <a:extLst>
              <a:ext uri="{FF2B5EF4-FFF2-40B4-BE49-F238E27FC236}">
                <a16:creationId xmlns:a16="http://schemas.microsoft.com/office/drawing/2014/main" id="{FB56905B-DFBB-B1A1-FEE8-3D757AAAA693}"/>
              </a:ext>
            </a:extLst>
          </p:cNvPr>
          <p:cNvPicPr>
            <a:picLocks noChangeAspect="1"/>
          </p:cNvPicPr>
          <p:nvPr/>
        </p:nvPicPr>
        <p:blipFill>
          <a:blip r:embed="rId2"/>
          <a:stretch>
            <a:fillRect/>
          </a:stretch>
        </p:blipFill>
        <p:spPr>
          <a:xfrm>
            <a:off x="1209133" y="1260138"/>
            <a:ext cx="8105197" cy="4672777"/>
          </a:xfrm>
          <a:prstGeom prst="rect">
            <a:avLst/>
          </a:prstGeom>
        </p:spPr>
      </p:pic>
      <p:sp>
        <p:nvSpPr>
          <p:cNvPr id="2" name="TextBox 1">
            <a:extLst>
              <a:ext uri="{FF2B5EF4-FFF2-40B4-BE49-F238E27FC236}">
                <a16:creationId xmlns:a16="http://schemas.microsoft.com/office/drawing/2014/main" id="{DC94A549-6CC6-488B-064A-DB250DB67DF4}"/>
              </a:ext>
            </a:extLst>
          </p:cNvPr>
          <p:cNvSpPr txBox="1"/>
          <p:nvPr/>
        </p:nvSpPr>
        <p:spPr>
          <a:xfrm>
            <a:off x="6445796" y="0"/>
            <a:ext cx="5898347" cy="400110"/>
          </a:xfrm>
          <a:prstGeom prst="rect">
            <a:avLst/>
          </a:prstGeom>
          <a:noFill/>
        </p:spPr>
        <p:txBody>
          <a:bodyPr wrap="square">
            <a:spAutoFit/>
          </a:bodyPr>
          <a:lstStyle/>
          <a:p>
            <a:r>
              <a:rPr lang="vi-VN" sz="2000" b="1" dirty="0">
                <a:solidFill>
                  <a:schemeClr val="accent6"/>
                </a:solidFill>
                <a:latin typeface="#9Slide03 IcielPanton Light" panose="00000400000000000000" pitchFamily="2" charset="0"/>
              </a:rPr>
              <a:t>Chương </a:t>
            </a:r>
            <a:r>
              <a:rPr lang="en-US" sz="2000" b="1" dirty="0">
                <a:solidFill>
                  <a:schemeClr val="accent6"/>
                </a:solidFill>
                <a:latin typeface="#9Slide03 IcielPanton Light" panose="00000400000000000000" pitchFamily="2" charset="0"/>
              </a:rPr>
              <a:t>3</a:t>
            </a:r>
            <a:r>
              <a:rPr lang="en-US" sz="2000" b="1">
                <a:solidFill>
                  <a:schemeClr val="accent6"/>
                </a:solidFill>
                <a:latin typeface="#9Slide03 IcielPanton Light" panose="00000400000000000000" pitchFamily="2" charset="0"/>
              </a:rPr>
              <a:t>.</a:t>
            </a:r>
            <a:r>
              <a:rPr lang="vi-VN" sz="2000" b="1">
                <a:solidFill>
                  <a:schemeClr val="accent6"/>
                </a:solidFill>
                <a:latin typeface="#9Slide03 IcielPanton Light" panose="00000400000000000000" pitchFamily="2" charset="0"/>
              </a:rPr>
              <a:t> </a:t>
            </a:r>
            <a:r>
              <a:rPr lang="en-US" sz="2000" b="1">
                <a:solidFill>
                  <a:schemeClr val="accent6"/>
                </a:solidFill>
                <a:latin typeface="#9Slide03 IcielPanton Light" panose="00000400000000000000" pitchFamily="2" charset="0"/>
              </a:rPr>
              <a:t>Kết Quả Mô Phỏng</a:t>
            </a:r>
            <a:endParaRPr lang="en-US" b="1" dirty="0">
              <a:solidFill>
                <a:schemeClr val="accent6"/>
              </a:solidFill>
              <a:latin typeface="#9Slide03 IcielPanton Light" panose="00000400000000000000" pitchFamily="2" charset="0"/>
            </a:endParaRPr>
          </a:p>
        </p:txBody>
      </p:sp>
    </p:spTree>
    <p:extLst>
      <p:ext uri="{BB962C8B-B14F-4D97-AF65-F5344CB8AC3E}">
        <p14:creationId xmlns:p14="http://schemas.microsoft.com/office/powerpoint/2010/main" val="19689835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0" name="Graphic 119" descr="Assorted circles">
            <a:extLst>
              <a:ext uri="{FF2B5EF4-FFF2-40B4-BE49-F238E27FC236}">
                <a16:creationId xmlns:a16="http://schemas.microsoft.com/office/drawing/2014/main" id="{64EDC727-DC08-CC30-F74C-7421665D3E3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475186" y="1067064"/>
            <a:ext cx="4572000" cy="4572000"/>
          </a:xfrm>
          <a:prstGeom prst="rect">
            <a:avLst/>
          </a:prstGeom>
        </p:spPr>
      </p:pic>
      <p:sp>
        <p:nvSpPr>
          <p:cNvPr id="4" name="TextBox 3">
            <a:extLst>
              <a:ext uri="{FF2B5EF4-FFF2-40B4-BE49-F238E27FC236}">
                <a16:creationId xmlns:a16="http://schemas.microsoft.com/office/drawing/2014/main" id="{DCC01AD2-8140-307A-3E1F-23B6DE4A0F95}"/>
              </a:ext>
            </a:extLst>
          </p:cNvPr>
          <p:cNvSpPr txBox="1"/>
          <p:nvPr/>
        </p:nvSpPr>
        <p:spPr>
          <a:xfrm>
            <a:off x="891773" y="392547"/>
            <a:ext cx="10408453" cy="830997"/>
          </a:xfrm>
          <a:prstGeom prst="rect">
            <a:avLst/>
          </a:prstGeom>
          <a:noFill/>
        </p:spPr>
        <p:txBody>
          <a:bodyPr wrap="square">
            <a:spAutoFit/>
          </a:bodyPr>
          <a:lstStyle/>
          <a:p>
            <a:pPr algn="ctr"/>
            <a:r>
              <a:rPr lang="en-US" sz="4800" b="1" dirty="0">
                <a:solidFill>
                  <a:schemeClr val="accent6"/>
                </a:solidFill>
                <a:latin typeface="#9Slide03 IcielPanton Light" panose="00000400000000000000" pitchFamily="2" charset="0"/>
              </a:rPr>
              <a:t>NỘI DUNG BÁO CÁO</a:t>
            </a:r>
            <a:endParaRPr lang="en-US" sz="4400" b="1" dirty="0">
              <a:solidFill>
                <a:schemeClr val="accent6"/>
              </a:solidFill>
              <a:latin typeface="#9Slide03 IcielPanton Light" panose="00000400000000000000" pitchFamily="2" charset="0"/>
            </a:endParaRPr>
          </a:p>
        </p:txBody>
      </p:sp>
      <p:sp>
        <p:nvSpPr>
          <p:cNvPr id="6" name="TextBox 5">
            <a:extLst>
              <a:ext uri="{FF2B5EF4-FFF2-40B4-BE49-F238E27FC236}">
                <a16:creationId xmlns:a16="http://schemas.microsoft.com/office/drawing/2014/main" id="{A548751C-96C7-058D-B67B-5022FAAEEFBC}"/>
              </a:ext>
            </a:extLst>
          </p:cNvPr>
          <p:cNvSpPr txBox="1"/>
          <p:nvPr/>
        </p:nvSpPr>
        <p:spPr>
          <a:xfrm>
            <a:off x="287017" y="941556"/>
            <a:ext cx="11311091" cy="3312895"/>
          </a:xfrm>
          <a:prstGeom prst="rect">
            <a:avLst/>
          </a:prstGeom>
          <a:noFill/>
        </p:spPr>
        <p:txBody>
          <a:bodyPr wrap="square">
            <a:spAutoFit/>
          </a:bodyPr>
          <a:lstStyle/>
          <a:p>
            <a:pPr>
              <a:lnSpc>
                <a:spcPct val="150000"/>
              </a:lnSpc>
            </a:pPr>
            <a:r>
              <a:rPr lang="en-US" sz="3600" b="1" dirty="0" err="1">
                <a:solidFill>
                  <a:srgbClr val="023047"/>
                </a:solidFill>
                <a:latin typeface="#9Slide03 SFU Futura_12" panose="00000400000000000000" pitchFamily="2" charset="0"/>
              </a:rPr>
              <a:t>Chương</a:t>
            </a:r>
            <a:r>
              <a:rPr lang="en-US" sz="3600" b="1" dirty="0">
                <a:solidFill>
                  <a:srgbClr val="023047"/>
                </a:solidFill>
                <a:latin typeface="#9Slide03 SFU Futura_12" panose="00000400000000000000" pitchFamily="2" charset="0"/>
              </a:rPr>
              <a:t> 1</a:t>
            </a:r>
            <a:r>
              <a:rPr lang="en-US" sz="3600" b="1">
                <a:solidFill>
                  <a:srgbClr val="023047"/>
                </a:solidFill>
                <a:latin typeface="#9Slide03 SFU Futura_12" panose="00000400000000000000" pitchFamily="2" charset="0"/>
              </a:rPr>
              <a:t>: Giới thiệu</a:t>
            </a:r>
            <a:endParaRPr lang="en-US" sz="3600" b="1" dirty="0">
              <a:solidFill>
                <a:srgbClr val="023047"/>
              </a:solidFill>
              <a:latin typeface="#9Slide03 SFU Futura_12" panose="00000400000000000000" pitchFamily="2" charset="0"/>
            </a:endParaRPr>
          </a:p>
          <a:p>
            <a:pPr>
              <a:lnSpc>
                <a:spcPct val="150000"/>
              </a:lnSpc>
            </a:pPr>
            <a:r>
              <a:rPr lang="en-US" sz="3600" b="1" dirty="0" err="1">
                <a:solidFill>
                  <a:srgbClr val="023047"/>
                </a:solidFill>
                <a:latin typeface="#9Slide03 SFU Futura_12" panose="00000400000000000000" pitchFamily="2" charset="0"/>
              </a:rPr>
              <a:t>Chương</a:t>
            </a:r>
            <a:r>
              <a:rPr lang="en-US" sz="3600" b="1" dirty="0">
                <a:solidFill>
                  <a:srgbClr val="023047"/>
                </a:solidFill>
                <a:latin typeface="#9Slide03 SFU Futura_12" panose="00000400000000000000" pitchFamily="2" charset="0"/>
              </a:rPr>
              <a:t> 2</a:t>
            </a:r>
            <a:r>
              <a:rPr lang="en-US" sz="3600" b="1">
                <a:solidFill>
                  <a:srgbClr val="023047"/>
                </a:solidFill>
                <a:latin typeface="#9Slide03 SFU Futura_12" panose="00000400000000000000" pitchFamily="2" charset="0"/>
              </a:rPr>
              <a:t>: Phương pháp nghiên cứu</a:t>
            </a:r>
            <a:endParaRPr lang="en-US" sz="3600" b="1" dirty="0">
              <a:solidFill>
                <a:srgbClr val="023047"/>
              </a:solidFill>
              <a:latin typeface="#9Slide03 SFU Futura_12" panose="00000400000000000000" pitchFamily="2" charset="0"/>
            </a:endParaRPr>
          </a:p>
          <a:p>
            <a:pPr>
              <a:lnSpc>
                <a:spcPct val="150000"/>
              </a:lnSpc>
            </a:pPr>
            <a:r>
              <a:rPr lang="en-US" sz="3600" b="1" dirty="0" err="1">
                <a:solidFill>
                  <a:srgbClr val="023047"/>
                </a:solidFill>
                <a:latin typeface="#9Slide03 SFU Futura_12" panose="00000400000000000000" pitchFamily="2" charset="0"/>
              </a:rPr>
              <a:t>Chương</a:t>
            </a:r>
            <a:r>
              <a:rPr lang="en-US" sz="3600" b="1" dirty="0">
                <a:solidFill>
                  <a:srgbClr val="023047"/>
                </a:solidFill>
                <a:latin typeface="#9Slide03 SFU Futura_12" panose="00000400000000000000" pitchFamily="2" charset="0"/>
              </a:rPr>
              <a:t> 3</a:t>
            </a:r>
            <a:r>
              <a:rPr lang="en-US" sz="3600" b="1">
                <a:solidFill>
                  <a:srgbClr val="023047"/>
                </a:solidFill>
                <a:latin typeface="#9Slide03 SFU Futura_12" panose="00000400000000000000" pitchFamily="2" charset="0"/>
              </a:rPr>
              <a:t>: Kết quả mô phỏng</a:t>
            </a:r>
            <a:endParaRPr lang="en-US" sz="3600" b="1" dirty="0">
              <a:solidFill>
                <a:srgbClr val="023047"/>
              </a:solidFill>
              <a:latin typeface="#9Slide03 SFU Futura_12" panose="00000400000000000000" pitchFamily="2" charset="0"/>
            </a:endParaRPr>
          </a:p>
          <a:p>
            <a:pPr>
              <a:lnSpc>
                <a:spcPct val="150000"/>
              </a:lnSpc>
            </a:pPr>
            <a:r>
              <a:rPr lang="en-US" sz="3600" b="1" dirty="0" err="1">
                <a:solidFill>
                  <a:srgbClr val="023047"/>
                </a:solidFill>
                <a:latin typeface="#9Slide03 SFU Futura_12" panose="00000400000000000000" pitchFamily="2" charset="0"/>
              </a:rPr>
              <a:t>Chương</a:t>
            </a:r>
            <a:r>
              <a:rPr lang="en-US" sz="3600" b="1" dirty="0">
                <a:solidFill>
                  <a:srgbClr val="023047"/>
                </a:solidFill>
                <a:latin typeface="#9Slide03 SFU Futura_12" panose="00000400000000000000" pitchFamily="2" charset="0"/>
              </a:rPr>
              <a:t> 4</a:t>
            </a:r>
            <a:r>
              <a:rPr lang="en-US" sz="3600" b="1">
                <a:solidFill>
                  <a:srgbClr val="023047"/>
                </a:solidFill>
                <a:latin typeface="#9Slide03 SFU Futura_12" panose="00000400000000000000" pitchFamily="2" charset="0"/>
              </a:rPr>
              <a:t>: Kết luận </a:t>
            </a:r>
            <a:endParaRPr lang="en-US" sz="3600" b="1" dirty="0">
              <a:solidFill>
                <a:srgbClr val="023047"/>
              </a:solidFill>
              <a:latin typeface="#9Slide03 SFU Futura_12" panose="00000400000000000000" pitchFamily="2" charset="0"/>
            </a:endParaRPr>
          </a:p>
        </p:txBody>
      </p:sp>
      <p:pic>
        <p:nvPicPr>
          <p:cNvPr id="2" name="Graphic 1" descr="Two dandelions">
            <a:extLst>
              <a:ext uri="{FF2B5EF4-FFF2-40B4-BE49-F238E27FC236}">
                <a16:creationId xmlns:a16="http://schemas.microsoft.com/office/drawing/2014/main" id="{84299F26-FDB9-97E2-BFF7-3BCF5C40F3A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975652" y="3293053"/>
            <a:ext cx="3932500" cy="3932500"/>
          </a:xfrm>
          <a:prstGeom prst="rect">
            <a:avLst/>
          </a:prstGeom>
        </p:spPr>
      </p:pic>
    </p:spTree>
    <p:extLst>
      <p:ext uri="{BB962C8B-B14F-4D97-AF65-F5344CB8AC3E}">
        <p14:creationId xmlns:p14="http://schemas.microsoft.com/office/powerpoint/2010/main" val="16175998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anim calcmode="lin" valueType="num">
                                      <p:cBhvr>
                                        <p:cTn id="8"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9" dur="5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6">
                                            <p:txEl>
                                              <p:pRg st="1" end="1"/>
                                            </p:txEl>
                                          </p:spTgt>
                                        </p:tgtEl>
                                        <p:attrNameLst>
                                          <p:attrName>style.visibility</p:attrName>
                                        </p:attrNameLst>
                                      </p:cBhvr>
                                      <p:to>
                                        <p:strVal val="visible"/>
                                      </p:to>
                                    </p:set>
                                    <p:animEffect transition="in" filter="fade">
                                      <p:cBhvr>
                                        <p:cTn id="14" dur="500"/>
                                        <p:tgtEl>
                                          <p:spTgt spid="6">
                                            <p:txEl>
                                              <p:pRg st="1" end="1"/>
                                            </p:txEl>
                                          </p:spTgt>
                                        </p:tgtEl>
                                      </p:cBhvr>
                                    </p:animEffect>
                                    <p:anim calcmode="lin" valueType="num">
                                      <p:cBhvr>
                                        <p:cTn id="15"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p:cTn id="16" dur="500" fill="hold"/>
                                        <p:tgtEl>
                                          <p:spTgt spid="6">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6">
                                            <p:txEl>
                                              <p:pRg st="2" end="2"/>
                                            </p:txEl>
                                          </p:spTgt>
                                        </p:tgtEl>
                                        <p:attrNameLst>
                                          <p:attrName>style.visibility</p:attrName>
                                        </p:attrNameLst>
                                      </p:cBhvr>
                                      <p:to>
                                        <p:strVal val="visible"/>
                                      </p:to>
                                    </p:set>
                                    <p:animEffect transition="in" filter="fade">
                                      <p:cBhvr>
                                        <p:cTn id="21" dur="500"/>
                                        <p:tgtEl>
                                          <p:spTgt spid="6">
                                            <p:txEl>
                                              <p:pRg st="2" end="2"/>
                                            </p:txEl>
                                          </p:spTgt>
                                        </p:tgtEl>
                                      </p:cBhvr>
                                    </p:animEffect>
                                    <p:anim calcmode="lin" valueType="num">
                                      <p:cBhvr>
                                        <p:cTn id="22"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p:cTn id="23" dur="500" fill="hold"/>
                                        <p:tgtEl>
                                          <p:spTgt spid="6">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6">
                                            <p:txEl>
                                              <p:pRg st="3" end="3"/>
                                            </p:txEl>
                                          </p:spTgt>
                                        </p:tgtEl>
                                        <p:attrNameLst>
                                          <p:attrName>style.visibility</p:attrName>
                                        </p:attrNameLst>
                                      </p:cBhvr>
                                      <p:to>
                                        <p:strVal val="visible"/>
                                      </p:to>
                                    </p:set>
                                    <p:animEffect transition="in" filter="fade">
                                      <p:cBhvr>
                                        <p:cTn id="28" dur="500"/>
                                        <p:tgtEl>
                                          <p:spTgt spid="6">
                                            <p:txEl>
                                              <p:pRg st="3" end="3"/>
                                            </p:txEl>
                                          </p:spTgt>
                                        </p:tgtEl>
                                      </p:cBhvr>
                                    </p:animEffect>
                                    <p:anim calcmode="lin" valueType="num">
                                      <p:cBhvr>
                                        <p:cTn id="29" dur="500" fill="hold"/>
                                        <p:tgtEl>
                                          <p:spTgt spid="6">
                                            <p:txEl>
                                              <p:pRg st="3" end="3"/>
                                            </p:txEl>
                                          </p:spTgt>
                                        </p:tgtEl>
                                        <p:attrNameLst>
                                          <p:attrName>ppt_x</p:attrName>
                                        </p:attrNameLst>
                                      </p:cBhvr>
                                      <p:tavLst>
                                        <p:tav tm="0">
                                          <p:val>
                                            <p:strVal val="#ppt_x"/>
                                          </p:val>
                                        </p:tav>
                                        <p:tav tm="100000">
                                          <p:val>
                                            <p:strVal val="#ppt_x"/>
                                          </p:val>
                                        </p:tav>
                                      </p:tavLst>
                                    </p:anim>
                                    <p:anim calcmode="lin" valueType="num">
                                      <p:cBhvr>
                                        <p:cTn id="30" dur="500" fill="hold"/>
                                        <p:tgtEl>
                                          <p:spTgt spid="6">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19D77C9-E8C9-B48E-74FA-D540F0072D44}"/>
              </a:ext>
            </a:extLst>
          </p:cNvPr>
          <p:cNvSpPr txBox="1"/>
          <p:nvPr/>
        </p:nvSpPr>
        <p:spPr>
          <a:xfrm>
            <a:off x="235485" y="117129"/>
            <a:ext cx="11021440" cy="954107"/>
          </a:xfrm>
          <a:prstGeom prst="rect">
            <a:avLst/>
          </a:prstGeom>
          <a:noFill/>
        </p:spPr>
        <p:txBody>
          <a:bodyPr wrap="square">
            <a:spAutoFit/>
          </a:bodyPr>
          <a:lstStyle/>
          <a:p>
            <a:pPr algn="just"/>
            <a:r>
              <a:rPr lang="en-US" sz="2800" b="1">
                <a:solidFill>
                  <a:schemeClr val="accent6"/>
                </a:solidFill>
                <a:latin typeface="#9Slide03 SFU Futura_12" panose="00000400000000000000" pitchFamily="2" charset="0"/>
              </a:rPr>
              <a:t>3.2 Mô phỏng kết quả</a:t>
            </a:r>
            <a:endParaRPr lang="en-US" sz="2800" b="1" dirty="0">
              <a:solidFill>
                <a:schemeClr val="accent6"/>
              </a:solidFill>
              <a:latin typeface="#9Slide03 SFU Futura_12" panose="00000400000000000000" pitchFamily="2" charset="0"/>
            </a:endParaRPr>
          </a:p>
          <a:p>
            <a:pPr algn="just">
              <a:tabLst>
                <a:tab pos="398463" algn="l"/>
              </a:tabLst>
            </a:pPr>
            <a:r>
              <a:rPr lang="en-US" sz="2800" b="1">
                <a:solidFill>
                  <a:srgbClr val="023047"/>
                </a:solidFill>
                <a:latin typeface="#9Slide03 SFU Futura_12" panose="00000400000000000000" pitchFamily="2" charset="0"/>
              </a:rPr>
              <a:t>	</a:t>
            </a:r>
            <a:r>
              <a:rPr lang="en-US" sz="2800" b="1">
                <a:solidFill>
                  <a:srgbClr val="92D050"/>
                </a:solidFill>
                <a:latin typeface="#9Slide03 SFU Futura_12" panose="00000400000000000000" pitchFamily="2" charset="0"/>
              </a:rPr>
              <a:t>3.2.2. Mô phỏng kết quả nhận diện từ camera</a:t>
            </a:r>
            <a:endParaRPr lang="vi-VN" sz="2800" b="1" dirty="0">
              <a:solidFill>
                <a:srgbClr val="92D050"/>
              </a:solidFill>
              <a:latin typeface="#9Slide03 SFU Futura_12" panose="00000400000000000000" pitchFamily="2" charset="0"/>
            </a:endParaRPr>
          </a:p>
        </p:txBody>
      </p:sp>
      <p:pic>
        <p:nvPicPr>
          <p:cNvPr id="2" name="Picture 1">
            <a:extLst>
              <a:ext uri="{FF2B5EF4-FFF2-40B4-BE49-F238E27FC236}">
                <a16:creationId xmlns:a16="http://schemas.microsoft.com/office/drawing/2014/main" id="{C0B0B78B-9E0A-5772-661B-76D2D6567AA5}"/>
              </a:ext>
            </a:extLst>
          </p:cNvPr>
          <p:cNvPicPr>
            <a:picLocks noChangeAspect="1"/>
          </p:cNvPicPr>
          <p:nvPr/>
        </p:nvPicPr>
        <p:blipFill>
          <a:blip r:embed="rId2"/>
          <a:stretch>
            <a:fillRect/>
          </a:stretch>
        </p:blipFill>
        <p:spPr>
          <a:xfrm>
            <a:off x="915899" y="1188365"/>
            <a:ext cx="8652044" cy="4949074"/>
          </a:xfrm>
          <a:prstGeom prst="rect">
            <a:avLst/>
          </a:prstGeom>
        </p:spPr>
      </p:pic>
      <p:sp>
        <p:nvSpPr>
          <p:cNvPr id="3" name="TextBox 2">
            <a:extLst>
              <a:ext uri="{FF2B5EF4-FFF2-40B4-BE49-F238E27FC236}">
                <a16:creationId xmlns:a16="http://schemas.microsoft.com/office/drawing/2014/main" id="{5420E9F3-0920-3A99-D835-449E090113BC}"/>
              </a:ext>
            </a:extLst>
          </p:cNvPr>
          <p:cNvSpPr txBox="1"/>
          <p:nvPr/>
        </p:nvSpPr>
        <p:spPr>
          <a:xfrm>
            <a:off x="6445796" y="0"/>
            <a:ext cx="5898347" cy="400110"/>
          </a:xfrm>
          <a:prstGeom prst="rect">
            <a:avLst/>
          </a:prstGeom>
          <a:noFill/>
        </p:spPr>
        <p:txBody>
          <a:bodyPr wrap="square">
            <a:spAutoFit/>
          </a:bodyPr>
          <a:lstStyle/>
          <a:p>
            <a:r>
              <a:rPr lang="vi-VN" sz="2000" b="1" dirty="0">
                <a:solidFill>
                  <a:schemeClr val="accent6"/>
                </a:solidFill>
                <a:latin typeface="#9Slide03 IcielPanton Light" panose="00000400000000000000" pitchFamily="2" charset="0"/>
              </a:rPr>
              <a:t>Chương </a:t>
            </a:r>
            <a:r>
              <a:rPr lang="en-US" sz="2000" b="1" dirty="0">
                <a:solidFill>
                  <a:schemeClr val="accent6"/>
                </a:solidFill>
                <a:latin typeface="#9Slide03 IcielPanton Light" panose="00000400000000000000" pitchFamily="2" charset="0"/>
              </a:rPr>
              <a:t>3</a:t>
            </a:r>
            <a:r>
              <a:rPr lang="en-US" sz="2000" b="1">
                <a:solidFill>
                  <a:schemeClr val="accent6"/>
                </a:solidFill>
                <a:latin typeface="#9Slide03 IcielPanton Light" panose="00000400000000000000" pitchFamily="2" charset="0"/>
              </a:rPr>
              <a:t>.</a:t>
            </a:r>
            <a:r>
              <a:rPr lang="vi-VN" sz="2000" b="1">
                <a:solidFill>
                  <a:schemeClr val="accent6"/>
                </a:solidFill>
                <a:latin typeface="#9Slide03 IcielPanton Light" panose="00000400000000000000" pitchFamily="2" charset="0"/>
              </a:rPr>
              <a:t> </a:t>
            </a:r>
            <a:r>
              <a:rPr lang="en-US" sz="2000" b="1">
                <a:solidFill>
                  <a:schemeClr val="accent6"/>
                </a:solidFill>
                <a:latin typeface="#9Slide03 IcielPanton Light" panose="00000400000000000000" pitchFamily="2" charset="0"/>
              </a:rPr>
              <a:t>Kết Quả Mô Phỏng</a:t>
            </a:r>
            <a:endParaRPr lang="en-US" b="1" dirty="0">
              <a:solidFill>
                <a:schemeClr val="accent6"/>
              </a:solidFill>
              <a:latin typeface="#9Slide03 IcielPanton Light" panose="00000400000000000000" pitchFamily="2" charset="0"/>
            </a:endParaRPr>
          </a:p>
        </p:txBody>
      </p:sp>
    </p:spTree>
    <p:extLst>
      <p:ext uri="{BB962C8B-B14F-4D97-AF65-F5344CB8AC3E}">
        <p14:creationId xmlns:p14="http://schemas.microsoft.com/office/powerpoint/2010/main" val="40338729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19D77C9-E8C9-B48E-74FA-D540F0072D44}"/>
              </a:ext>
            </a:extLst>
          </p:cNvPr>
          <p:cNvSpPr txBox="1"/>
          <p:nvPr/>
        </p:nvSpPr>
        <p:spPr>
          <a:xfrm>
            <a:off x="235485" y="117129"/>
            <a:ext cx="11021440" cy="954107"/>
          </a:xfrm>
          <a:prstGeom prst="rect">
            <a:avLst/>
          </a:prstGeom>
          <a:noFill/>
        </p:spPr>
        <p:txBody>
          <a:bodyPr wrap="square">
            <a:spAutoFit/>
          </a:bodyPr>
          <a:lstStyle/>
          <a:p>
            <a:pPr algn="just"/>
            <a:r>
              <a:rPr lang="en-US" sz="2800" b="1">
                <a:solidFill>
                  <a:schemeClr val="accent6"/>
                </a:solidFill>
                <a:latin typeface="#9Slide03 SFU Futura_12" panose="00000400000000000000" pitchFamily="2" charset="0"/>
              </a:rPr>
              <a:t>3.2 Mô phỏng kết quả</a:t>
            </a:r>
            <a:endParaRPr lang="en-US" sz="2800" b="1" dirty="0">
              <a:solidFill>
                <a:schemeClr val="accent6"/>
              </a:solidFill>
              <a:latin typeface="#9Slide03 SFU Futura_12" panose="00000400000000000000" pitchFamily="2" charset="0"/>
            </a:endParaRPr>
          </a:p>
          <a:p>
            <a:pPr algn="just">
              <a:tabLst>
                <a:tab pos="398463" algn="l"/>
              </a:tabLst>
            </a:pPr>
            <a:r>
              <a:rPr lang="en-US" sz="2800" b="1">
                <a:solidFill>
                  <a:srgbClr val="023047"/>
                </a:solidFill>
                <a:latin typeface="#9Slide03 SFU Futura_12" panose="00000400000000000000" pitchFamily="2" charset="0"/>
              </a:rPr>
              <a:t>	</a:t>
            </a:r>
            <a:r>
              <a:rPr lang="en-US" sz="2800" b="1">
                <a:solidFill>
                  <a:srgbClr val="92D050"/>
                </a:solidFill>
                <a:latin typeface="#9Slide03 SFU Futura_12" panose="00000400000000000000" pitchFamily="2" charset="0"/>
              </a:rPr>
              <a:t>3.2.2. Mô phỏng kết quả nhận diện từ thư mục máy tính</a:t>
            </a:r>
            <a:endParaRPr lang="vi-VN" sz="2800" b="1" dirty="0">
              <a:solidFill>
                <a:srgbClr val="92D050"/>
              </a:solidFill>
              <a:latin typeface="#9Slide03 SFU Futura_12" panose="00000400000000000000" pitchFamily="2" charset="0"/>
            </a:endParaRPr>
          </a:p>
        </p:txBody>
      </p:sp>
      <p:pic>
        <p:nvPicPr>
          <p:cNvPr id="3" name="Picture 2">
            <a:extLst>
              <a:ext uri="{FF2B5EF4-FFF2-40B4-BE49-F238E27FC236}">
                <a16:creationId xmlns:a16="http://schemas.microsoft.com/office/drawing/2014/main" id="{01832CC4-396C-5C6A-A12D-71AECBEF42FC}"/>
              </a:ext>
            </a:extLst>
          </p:cNvPr>
          <p:cNvPicPr>
            <a:picLocks noChangeAspect="1"/>
          </p:cNvPicPr>
          <p:nvPr/>
        </p:nvPicPr>
        <p:blipFill>
          <a:blip r:embed="rId2"/>
          <a:stretch>
            <a:fillRect/>
          </a:stretch>
        </p:blipFill>
        <p:spPr>
          <a:xfrm>
            <a:off x="1101556" y="1188365"/>
            <a:ext cx="8795480" cy="4987821"/>
          </a:xfrm>
          <a:prstGeom prst="rect">
            <a:avLst/>
          </a:prstGeom>
        </p:spPr>
      </p:pic>
      <p:sp>
        <p:nvSpPr>
          <p:cNvPr id="2" name="TextBox 1">
            <a:extLst>
              <a:ext uri="{FF2B5EF4-FFF2-40B4-BE49-F238E27FC236}">
                <a16:creationId xmlns:a16="http://schemas.microsoft.com/office/drawing/2014/main" id="{50974B78-7CF2-A459-5158-7C4B7868A9E2}"/>
              </a:ext>
            </a:extLst>
          </p:cNvPr>
          <p:cNvSpPr txBox="1"/>
          <p:nvPr/>
        </p:nvSpPr>
        <p:spPr>
          <a:xfrm>
            <a:off x="6445796" y="0"/>
            <a:ext cx="5898347" cy="400110"/>
          </a:xfrm>
          <a:prstGeom prst="rect">
            <a:avLst/>
          </a:prstGeom>
          <a:noFill/>
        </p:spPr>
        <p:txBody>
          <a:bodyPr wrap="square">
            <a:spAutoFit/>
          </a:bodyPr>
          <a:lstStyle/>
          <a:p>
            <a:r>
              <a:rPr lang="vi-VN" sz="2000" b="1" dirty="0">
                <a:solidFill>
                  <a:schemeClr val="accent6"/>
                </a:solidFill>
                <a:latin typeface="#9Slide03 IcielPanton Light" panose="00000400000000000000" pitchFamily="2" charset="0"/>
              </a:rPr>
              <a:t>Chương </a:t>
            </a:r>
            <a:r>
              <a:rPr lang="en-US" sz="2000" b="1" dirty="0">
                <a:solidFill>
                  <a:schemeClr val="accent6"/>
                </a:solidFill>
                <a:latin typeface="#9Slide03 IcielPanton Light" panose="00000400000000000000" pitchFamily="2" charset="0"/>
              </a:rPr>
              <a:t>3</a:t>
            </a:r>
            <a:r>
              <a:rPr lang="en-US" sz="2000" b="1">
                <a:solidFill>
                  <a:schemeClr val="accent6"/>
                </a:solidFill>
                <a:latin typeface="#9Slide03 IcielPanton Light" panose="00000400000000000000" pitchFamily="2" charset="0"/>
              </a:rPr>
              <a:t>.</a:t>
            </a:r>
            <a:r>
              <a:rPr lang="vi-VN" sz="2000" b="1">
                <a:solidFill>
                  <a:schemeClr val="accent6"/>
                </a:solidFill>
                <a:latin typeface="#9Slide03 IcielPanton Light" panose="00000400000000000000" pitchFamily="2" charset="0"/>
              </a:rPr>
              <a:t> </a:t>
            </a:r>
            <a:r>
              <a:rPr lang="en-US" sz="2000" b="1">
                <a:solidFill>
                  <a:schemeClr val="accent6"/>
                </a:solidFill>
                <a:latin typeface="#9Slide03 IcielPanton Light" panose="00000400000000000000" pitchFamily="2" charset="0"/>
              </a:rPr>
              <a:t>Kết Quả Mô Phỏng</a:t>
            </a:r>
            <a:endParaRPr lang="en-US" b="1" dirty="0">
              <a:solidFill>
                <a:schemeClr val="accent6"/>
              </a:solidFill>
              <a:latin typeface="#9Slide03 IcielPanton Light" panose="00000400000000000000" pitchFamily="2" charset="0"/>
            </a:endParaRPr>
          </a:p>
        </p:txBody>
      </p:sp>
    </p:spTree>
    <p:extLst>
      <p:ext uri="{BB962C8B-B14F-4D97-AF65-F5344CB8AC3E}">
        <p14:creationId xmlns:p14="http://schemas.microsoft.com/office/powerpoint/2010/main" val="11464369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19D77C9-E8C9-B48E-74FA-D540F0072D44}"/>
              </a:ext>
            </a:extLst>
          </p:cNvPr>
          <p:cNvSpPr txBox="1"/>
          <p:nvPr/>
        </p:nvSpPr>
        <p:spPr>
          <a:xfrm>
            <a:off x="235485" y="117129"/>
            <a:ext cx="11021440" cy="954107"/>
          </a:xfrm>
          <a:prstGeom prst="rect">
            <a:avLst/>
          </a:prstGeom>
          <a:noFill/>
        </p:spPr>
        <p:txBody>
          <a:bodyPr wrap="square">
            <a:spAutoFit/>
          </a:bodyPr>
          <a:lstStyle/>
          <a:p>
            <a:pPr algn="just"/>
            <a:r>
              <a:rPr lang="en-US" sz="2800" b="1">
                <a:solidFill>
                  <a:schemeClr val="accent6"/>
                </a:solidFill>
                <a:latin typeface="#9Slide03 SFU Futura_12" panose="00000400000000000000" pitchFamily="2" charset="0"/>
              </a:rPr>
              <a:t>3.2 Mô phỏng kết quả</a:t>
            </a:r>
            <a:endParaRPr lang="en-US" sz="2800" b="1" dirty="0">
              <a:solidFill>
                <a:schemeClr val="accent6"/>
              </a:solidFill>
              <a:latin typeface="#9Slide03 SFU Futura_12" panose="00000400000000000000" pitchFamily="2" charset="0"/>
            </a:endParaRPr>
          </a:p>
          <a:p>
            <a:pPr algn="just">
              <a:tabLst>
                <a:tab pos="398463" algn="l"/>
              </a:tabLst>
            </a:pPr>
            <a:r>
              <a:rPr lang="en-US" sz="2800" b="1">
                <a:solidFill>
                  <a:srgbClr val="023047"/>
                </a:solidFill>
                <a:latin typeface="#9Slide03 SFU Futura_12" panose="00000400000000000000" pitchFamily="2" charset="0"/>
              </a:rPr>
              <a:t>	</a:t>
            </a:r>
            <a:r>
              <a:rPr lang="en-US" sz="2800" b="1">
                <a:solidFill>
                  <a:srgbClr val="92D050"/>
                </a:solidFill>
                <a:latin typeface="#9Slide03 SFU Futura_12" panose="00000400000000000000" pitchFamily="2" charset="0"/>
              </a:rPr>
              <a:t>3.2.2. Mô phỏng kết quả nhận diện từ thư mục máy tính</a:t>
            </a:r>
            <a:endParaRPr lang="vi-VN" sz="2800" b="1" dirty="0">
              <a:solidFill>
                <a:srgbClr val="92D050"/>
              </a:solidFill>
              <a:latin typeface="#9Slide03 SFU Futura_12" panose="00000400000000000000" pitchFamily="2" charset="0"/>
            </a:endParaRPr>
          </a:p>
        </p:txBody>
      </p:sp>
      <p:pic>
        <p:nvPicPr>
          <p:cNvPr id="2" name="Picture 1">
            <a:extLst>
              <a:ext uri="{FF2B5EF4-FFF2-40B4-BE49-F238E27FC236}">
                <a16:creationId xmlns:a16="http://schemas.microsoft.com/office/drawing/2014/main" id="{AB565A7C-706F-73EE-1B51-98ABB3CDE0C0}"/>
              </a:ext>
            </a:extLst>
          </p:cNvPr>
          <p:cNvPicPr>
            <a:picLocks noChangeAspect="1"/>
          </p:cNvPicPr>
          <p:nvPr/>
        </p:nvPicPr>
        <p:blipFill>
          <a:blip r:embed="rId2"/>
          <a:stretch>
            <a:fillRect/>
          </a:stretch>
        </p:blipFill>
        <p:spPr>
          <a:xfrm>
            <a:off x="1056733" y="1259112"/>
            <a:ext cx="8643079" cy="4960242"/>
          </a:xfrm>
          <a:prstGeom prst="rect">
            <a:avLst/>
          </a:prstGeom>
        </p:spPr>
      </p:pic>
      <p:sp>
        <p:nvSpPr>
          <p:cNvPr id="3" name="TextBox 2">
            <a:extLst>
              <a:ext uri="{FF2B5EF4-FFF2-40B4-BE49-F238E27FC236}">
                <a16:creationId xmlns:a16="http://schemas.microsoft.com/office/drawing/2014/main" id="{317DC8DF-FA89-A3C1-6944-43E602685A0A}"/>
              </a:ext>
            </a:extLst>
          </p:cNvPr>
          <p:cNvSpPr txBox="1"/>
          <p:nvPr/>
        </p:nvSpPr>
        <p:spPr>
          <a:xfrm>
            <a:off x="6445796" y="0"/>
            <a:ext cx="5898347" cy="400110"/>
          </a:xfrm>
          <a:prstGeom prst="rect">
            <a:avLst/>
          </a:prstGeom>
          <a:noFill/>
        </p:spPr>
        <p:txBody>
          <a:bodyPr wrap="square">
            <a:spAutoFit/>
          </a:bodyPr>
          <a:lstStyle/>
          <a:p>
            <a:r>
              <a:rPr lang="vi-VN" sz="2000" b="1" dirty="0">
                <a:solidFill>
                  <a:schemeClr val="accent6"/>
                </a:solidFill>
                <a:latin typeface="#9Slide03 IcielPanton Light" panose="00000400000000000000" pitchFamily="2" charset="0"/>
              </a:rPr>
              <a:t>Chương </a:t>
            </a:r>
            <a:r>
              <a:rPr lang="en-US" sz="2000" b="1" dirty="0">
                <a:solidFill>
                  <a:schemeClr val="accent6"/>
                </a:solidFill>
                <a:latin typeface="#9Slide03 IcielPanton Light" panose="00000400000000000000" pitchFamily="2" charset="0"/>
              </a:rPr>
              <a:t>3</a:t>
            </a:r>
            <a:r>
              <a:rPr lang="en-US" sz="2000" b="1">
                <a:solidFill>
                  <a:schemeClr val="accent6"/>
                </a:solidFill>
                <a:latin typeface="#9Slide03 IcielPanton Light" panose="00000400000000000000" pitchFamily="2" charset="0"/>
              </a:rPr>
              <a:t>.</a:t>
            </a:r>
            <a:r>
              <a:rPr lang="vi-VN" sz="2000" b="1">
                <a:solidFill>
                  <a:schemeClr val="accent6"/>
                </a:solidFill>
                <a:latin typeface="#9Slide03 IcielPanton Light" panose="00000400000000000000" pitchFamily="2" charset="0"/>
              </a:rPr>
              <a:t> </a:t>
            </a:r>
            <a:r>
              <a:rPr lang="en-US" sz="2000" b="1">
                <a:solidFill>
                  <a:schemeClr val="accent6"/>
                </a:solidFill>
                <a:latin typeface="#9Slide03 IcielPanton Light" panose="00000400000000000000" pitchFamily="2" charset="0"/>
              </a:rPr>
              <a:t>Kết Quả Mô Phỏng</a:t>
            </a:r>
            <a:endParaRPr lang="en-US" b="1" dirty="0">
              <a:solidFill>
                <a:schemeClr val="accent6"/>
              </a:solidFill>
              <a:latin typeface="#9Slide03 IcielPanton Light" panose="00000400000000000000" pitchFamily="2" charset="0"/>
            </a:endParaRPr>
          </a:p>
        </p:txBody>
      </p:sp>
    </p:spTree>
    <p:extLst>
      <p:ext uri="{BB962C8B-B14F-4D97-AF65-F5344CB8AC3E}">
        <p14:creationId xmlns:p14="http://schemas.microsoft.com/office/powerpoint/2010/main" val="26891411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83FEC6A9-277F-F17F-755F-36BB20003467}"/>
              </a:ext>
            </a:extLst>
          </p:cNvPr>
          <p:cNvSpPr txBox="1"/>
          <p:nvPr/>
        </p:nvSpPr>
        <p:spPr>
          <a:xfrm>
            <a:off x="432548" y="543675"/>
            <a:ext cx="10408453" cy="830997"/>
          </a:xfrm>
          <a:prstGeom prst="rect">
            <a:avLst/>
          </a:prstGeom>
          <a:noFill/>
        </p:spPr>
        <p:txBody>
          <a:bodyPr wrap="square">
            <a:spAutoFit/>
          </a:bodyPr>
          <a:lstStyle/>
          <a:p>
            <a:pPr algn="ctr"/>
            <a:r>
              <a:rPr lang="vi-VN" sz="4800" b="1" dirty="0">
                <a:solidFill>
                  <a:schemeClr val="accent6"/>
                </a:solidFill>
                <a:latin typeface="#9Slide03 IcielPanton Light" panose="00000400000000000000" pitchFamily="2" charset="0"/>
              </a:rPr>
              <a:t>Chương </a:t>
            </a:r>
            <a:r>
              <a:rPr lang="en-US" sz="4800" b="1" dirty="0">
                <a:solidFill>
                  <a:schemeClr val="accent6"/>
                </a:solidFill>
                <a:latin typeface="#9Slide03 IcielPanton Light" panose="00000400000000000000" pitchFamily="2" charset="0"/>
              </a:rPr>
              <a:t>4</a:t>
            </a:r>
            <a:r>
              <a:rPr lang="vi-VN" sz="4800" b="1">
                <a:solidFill>
                  <a:schemeClr val="accent6"/>
                </a:solidFill>
                <a:latin typeface="#9Slide03 IcielPanton Light" panose="00000400000000000000" pitchFamily="2" charset="0"/>
              </a:rPr>
              <a:t>. </a:t>
            </a:r>
            <a:r>
              <a:rPr lang="en-US" sz="4800" b="1">
                <a:solidFill>
                  <a:schemeClr val="accent6"/>
                </a:solidFill>
                <a:latin typeface="#9Slide03 IcielPanton Light" panose="00000400000000000000" pitchFamily="2" charset="0"/>
              </a:rPr>
              <a:t>Kết Luận</a:t>
            </a:r>
            <a:endParaRPr lang="en-US" sz="4800" b="1" dirty="0">
              <a:solidFill>
                <a:schemeClr val="accent6"/>
              </a:solidFill>
              <a:latin typeface="#9Slide03 IcielPanton Light" panose="00000400000000000000" pitchFamily="2" charset="0"/>
            </a:endParaRPr>
          </a:p>
        </p:txBody>
      </p:sp>
      <p:sp>
        <p:nvSpPr>
          <p:cNvPr id="20" name="TextBox 19">
            <a:extLst>
              <a:ext uri="{FF2B5EF4-FFF2-40B4-BE49-F238E27FC236}">
                <a16:creationId xmlns:a16="http://schemas.microsoft.com/office/drawing/2014/main" id="{62B529D4-F2AC-CED3-044E-3791986B4423}"/>
              </a:ext>
            </a:extLst>
          </p:cNvPr>
          <p:cNvSpPr txBox="1"/>
          <p:nvPr/>
        </p:nvSpPr>
        <p:spPr>
          <a:xfrm>
            <a:off x="936563" y="2744539"/>
            <a:ext cx="10242016" cy="707886"/>
          </a:xfrm>
          <a:prstGeom prst="rect">
            <a:avLst/>
          </a:prstGeom>
          <a:noFill/>
        </p:spPr>
        <p:txBody>
          <a:bodyPr wrap="square">
            <a:spAutoFit/>
          </a:bodyPr>
          <a:lstStyle/>
          <a:p>
            <a:r>
              <a:rPr lang="en-US" sz="4000" b="1" dirty="0">
                <a:solidFill>
                  <a:srgbClr val="023047"/>
                </a:solidFill>
                <a:latin typeface="#9Slide03 SFU Futura_12" panose="00000400000000000000" pitchFamily="2" charset="0"/>
              </a:rPr>
              <a:t>4.2.</a:t>
            </a:r>
            <a:r>
              <a:rPr lang="en-US" sz="4000" b="1">
                <a:solidFill>
                  <a:srgbClr val="023047"/>
                </a:solidFill>
                <a:latin typeface="#9Slide03 SFU Futura_12" panose="00000400000000000000" pitchFamily="2" charset="0"/>
              </a:rPr>
              <a:t>	Hướng phát triển</a:t>
            </a:r>
            <a:endParaRPr lang="en-US" sz="4000" b="1" dirty="0">
              <a:solidFill>
                <a:srgbClr val="023047"/>
              </a:solidFill>
              <a:latin typeface="#9Slide03 SFU Futura_12" panose="00000400000000000000" pitchFamily="2" charset="0"/>
            </a:endParaRPr>
          </a:p>
        </p:txBody>
      </p:sp>
      <p:sp>
        <p:nvSpPr>
          <p:cNvPr id="19" name="TextBox 18">
            <a:extLst>
              <a:ext uri="{FF2B5EF4-FFF2-40B4-BE49-F238E27FC236}">
                <a16:creationId xmlns:a16="http://schemas.microsoft.com/office/drawing/2014/main" id="{7A8F6D07-3AA5-AF2B-F233-9F0AC8DC64AA}"/>
              </a:ext>
            </a:extLst>
          </p:cNvPr>
          <p:cNvSpPr txBox="1"/>
          <p:nvPr/>
        </p:nvSpPr>
        <p:spPr>
          <a:xfrm>
            <a:off x="952926" y="1727138"/>
            <a:ext cx="6568504" cy="707886"/>
          </a:xfrm>
          <a:prstGeom prst="rect">
            <a:avLst/>
          </a:prstGeom>
          <a:noFill/>
        </p:spPr>
        <p:txBody>
          <a:bodyPr wrap="square">
            <a:spAutoFit/>
          </a:bodyPr>
          <a:lstStyle/>
          <a:p>
            <a:r>
              <a:rPr lang="en-US" sz="4000" b="1" dirty="0">
                <a:solidFill>
                  <a:srgbClr val="023047"/>
                </a:solidFill>
                <a:latin typeface="#9Slide03 SFU Futura_12" panose="00000400000000000000" pitchFamily="2" charset="0"/>
              </a:rPr>
              <a:t>4.1</a:t>
            </a:r>
            <a:r>
              <a:rPr lang="en-US" sz="4000" b="1">
                <a:solidFill>
                  <a:srgbClr val="023047"/>
                </a:solidFill>
                <a:latin typeface="#9Slide03 SFU Futura_12" panose="00000400000000000000" pitchFamily="2" charset="0"/>
              </a:rPr>
              <a:t>. Kết luận</a:t>
            </a:r>
            <a:endParaRPr lang="en-US" sz="4000" b="1" dirty="0">
              <a:solidFill>
                <a:srgbClr val="023047"/>
              </a:solidFill>
              <a:latin typeface="#9Slide03 SFU Futura_12" panose="00000400000000000000" pitchFamily="2" charset="0"/>
            </a:endParaRPr>
          </a:p>
        </p:txBody>
      </p:sp>
      <p:pic>
        <p:nvPicPr>
          <p:cNvPr id="6" name="Graphic 26">
            <a:extLst>
              <a:ext uri="{FF2B5EF4-FFF2-40B4-BE49-F238E27FC236}">
                <a16:creationId xmlns:a16="http://schemas.microsoft.com/office/drawing/2014/main" id="{77E6FE00-8BE5-7386-EC76-974565406C69}"/>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a:stretch/>
        </p:blipFill>
        <p:spPr>
          <a:xfrm>
            <a:off x="8441674" y="3239703"/>
            <a:ext cx="3074974" cy="3074974"/>
          </a:xfrm>
          <a:prstGeom prst="rect">
            <a:avLst/>
          </a:prstGeom>
        </p:spPr>
      </p:pic>
      <p:pic>
        <p:nvPicPr>
          <p:cNvPr id="3" name="Graphic 2" descr="Assorted circles">
            <a:extLst>
              <a:ext uri="{FF2B5EF4-FFF2-40B4-BE49-F238E27FC236}">
                <a16:creationId xmlns:a16="http://schemas.microsoft.com/office/drawing/2014/main" id="{7D0F01BF-D8DB-4B11-DBC8-A8DFD19C1E4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475186" y="1067064"/>
            <a:ext cx="4572000" cy="4572000"/>
          </a:xfrm>
          <a:prstGeom prst="rect">
            <a:avLst/>
          </a:prstGeom>
        </p:spPr>
      </p:pic>
    </p:spTree>
    <p:extLst>
      <p:ext uri="{BB962C8B-B14F-4D97-AF65-F5344CB8AC3E}">
        <p14:creationId xmlns:p14="http://schemas.microsoft.com/office/powerpoint/2010/main" val="17115456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anim calcmode="lin" valueType="num">
                                      <p:cBhvr>
                                        <p:cTn id="8" dur="500" fill="hold"/>
                                        <p:tgtEl>
                                          <p:spTgt spid="19"/>
                                        </p:tgtEl>
                                        <p:attrNameLst>
                                          <p:attrName>ppt_x</p:attrName>
                                        </p:attrNameLst>
                                      </p:cBhvr>
                                      <p:tavLst>
                                        <p:tav tm="0">
                                          <p:val>
                                            <p:strVal val="#ppt_x"/>
                                          </p:val>
                                        </p:tav>
                                        <p:tav tm="100000">
                                          <p:val>
                                            <p:strVal val="#ppt_x"/>
                                          </p:val>
                                        </p:tav>
                                      </p:tavLst>
                                    </p:anim>
                                    <p:anim calcmode="lin" valueType="num">
                                      <p:cBhvr>
                                        <p:cTn id="9" dur="5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20"/>
                                        </p:tgtEl>
                                        <p:attrNameLst>
                                          <p:attrName>style.visibility</p:attrName>
                                        </p:attrNameLst>
                                      </p:cBhvr>
                                      <p:to>
                                        <p:strVal val="visible"/>
                                      </p:to>
                                    </p:set>
                                    <p:animEffect transition="in" filter="fade">
                                      <p:cBhvr>
                                        <p:cTn id="14" dur="500"/>
                                        <p:tgtEl>
                                          <p:spTgt spid="20"/>
                                        </p:tgtEl>
                                      </p:cBhvr>
                                    </p:animEffect>
                                    <p:anim calcmode="lin" valueType="num">
                                      <p:cBhvr>
                                        <p:cTn id="15" dur="500" fill="hold"/>
                                        <p:tgtEl>
                                          <p:spTgt spid="20"/>
                                        </p:tgtEl>
                                        <p:attrNameLst>
                                          <p:attrName>ppt_x</p:attrName>
                                        </p:attrNameLst>
                                      </p:cBhvr>
                                      <p:tavLst>
                                        <p:tav tm="0">
                                          <p:val>
                                            <p:strVal val="#ppt_x"/>
                                          </p:val>
                                        </p:tav>
                                        <p:tav tm="100000">
                                          <p:val>
                                            <p:strVal val="#ppt_x"/>
                                          </p:val>
                                        </p:tav>
                                      </p:tavLst>
                                    </p:anim>
                                    <p:anim calcmode="lin" valueType="num">
                                      <p:cBhvr>
                                        <p:cTn id="16" dur="5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19"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19D77C9-E8C9-B48E-74FA-D540F0072D44}"/>
              </a:ext>
            </a:extLst>
          </p:cNvPr>
          <p:cNvSpPr txBox="1"/>
          <p:nvPr/>
        </p:nvSpPr>
        <p:spPr>
          <a:xfrm>
            <a:off x="235485" y="117129"/>
            <a:ext cx="11021440" cy="954107"/>
          </a:xfrm>
          <a:prstGeom prst="rect">
            <a:avLst/>
          </a:prstGeom>
          <a:noFill/>
        </p:spPr>
        <p:txBody>
          <a:bodyPr wrap="square">
            <a:spAutoFit/>
          </a:bodyPr>
          <a:lstStyle/>
          <a:p>
            <a:pPr algn="just"/>
            <a:r>
              <a:rPr lang="en-US" sz="2800" b="1">
                <a:solidFill>
                  <a:schemeClr val="accent6"/>
                </a:solidFill>
                <a:latin typeface="#9Slide03 SFU Futura_12" panose="00000400000000000000" pitchFamily="2" charset="0"/>
              </a:rPr>
              <a:t>4.1 Kết luận</a:t>
            </a:r>
            <a:endParaRPr lang="en-US" sz="2800" b="1" dirty="0">
              <a:solidFill>
                <a:schemeClr val="accent6"/>
              </a:solidFill>
              <a:latin typeface="#9Slide03 SFU Futura_12" panose="00000400000000000000" pitchFamily="2" charset="0"/>
            </a:endParaRPr>
          </a:p>
          <a:p>
            <a:pPr algn="just">
              <a:tabLst>
                <a:tab pos="398463" algn="l"/>
              </a:tabLst>
            </a:pPr>
            <a:r>
              <a:rPr lang="en-US" sz="2800" b="1">
                <a:solidFill>
                  <a:srgbClr val="023047"/>
                </a:solidFill>
                <a:latin typeface="#9Slide03 SFU Futura_12" panose="00000400000000000000" pitchFamily="2" charset="0"/>
              </a:rPr>
              <a:t>	</a:t>
            </a:r>
            <a:endParaRPr lang="vi-VN" sz="2800" b="1" dirty="0">
              <a:solidFill>
                <a:srgbClr val="023047"/>
              </a:solidFill>
              <a:latin typeface="#9Slide03 SFU Futura_12" panose="00000400000000000000" pitchFamily="2" charset="0"/>
            </a:endParaRPr>
          </a:p>
        </p:txBody>
      </p:sp>
      <p:sp>
        <p:nvSpPr>
          <p:cNvPr id="21" name="TextBox 20">
            <a:extLst>
              <a:ext uri="{FF2B5EF4-FFF2-40B4-BE49-F238E27FC236}">
                <a16:creationId xmlns:a16="http://schemas.microsoft.com/office/drawing/2014/main" id="{51B83584-7B53-4741-9F25-51A49FA7C829}"/>
              </a:ext>
            </a:extLst>
          </p:cNvPr>
          <p:cNvSpPr txBox="1"/>
          <p:nvPr/>
        </p:nvSpPr>
        <p:spPr>
          <a:xfrm>
            <a:off x="6445796" y="0"/>
            <a:ext cx="5898347" cy="400110"/>
          </a:xfrm>
          <a:prstGeom prst="rect">
            <a:avLst/>
          </a:prstGeom>
          <a:noFill/>
        </p:spPr>
        <p:txBody>
          <a:bodyPr wrap="square">
            <a:spAutoFit/>
          </a:bodyPr>
          <a:lstStyle/>
          <a:p>
            <a:r>
              <a:rPr lang="vi-VN" sz="2000" b="1">
                <a:solidFill>
                  <a:schemeClr val="accent6"/>
                </a:solidFill>
                <a:latin typeface="#9Slide03 IcielPanton Light" panose="00000400000000000000" pitchFamily="2" charset="0"/>
              </a:rPr>
              <a:t>Chương </a:t>
            </a:r>
            <a:r>
              <a:rPr lang="en-US" sz="2000" b="1" dirty="0">
                <a:solidFill>
                  <a:schemeClr val="accent6"/>
                </a:solidFill>
                <a:latin typeface="#9Slide03 IcielPanton Light" panose="00000400000000000000" pitchFamily="2" charset="0"/>
              </a:rPr>
              <a:t>4</a:t>
            </a:r>
            <a:r>
              <a:rPr lang="en-US" sz="2000" b="1">
                <a:solidFill>
                  <a:schemeClr val="accent6"/>
                </a:solidFill>
                <a:latin typeface="#9Slide03 IcielPanton Light" panose="00000400000000000000" pitchFamily="2" charset="0"/>
              </a:rPr>
              <a:t>.</a:t>
            </a:r>
            <a:r>
              <a:rPr lang="vi-VN" sz="2000" b="1">
                <a:solidFill>
                  <a:schemeClr val="accent6"/>
                </a:solidFill>
                <a:latin typeface="#9Slide03 IcielPanton Light" panose="00000400000000000000" pitchFamily="2" charset="0"/>
              </a:rPr>
              <a:t> </a:t>
            </a:r>
            <a:r>
              <a:rPr lang="en-US" sz="2000" b="1">
                <a:solidFill>
                  <a:schemeClr val="accent6"/>
                </a:solidFill>
                <a:latin typeface="#9Slide03 IcielPanton Light" panose="00000400000000000000" pitchFamily="2" charset="0"/>
              </a:rPr>
              <a:t>Kết Luận</a:t>
            </a:r>
            <a:endParaRPr lang="en-US" b="1" dirty="0">
              <a:solidFill>
                <a:schemeClr val="accent6"/>
              </a:solidFill>
              <a:latin typeface="#9Slide03 IcielPanton Light" panose="00000400000000000000" pitchFamily="2" charset="0"/>
            </a:endParaRPr>
          </a:p>
        </p:txBody>
      </p:sp>
      <p:sp>
        <p:nvSpPr>
          <p:cNvPr id="3" name="TextBox 2">
            <a:extLst>
              <a:ext uri="{FF2B5EF4-FFF2-40B4-BE49-F238E27FC236}">
                <a16:creationId xmlns:a16="http://schemas.microsoft.com/office/drawing/2014/main" id="{22791A49-F251-DDC2-E82C-9F727F307C0E}"/>
              </a:ext>
            </a:extLst>
          </p:cNvPr>
          <p:cNvSpPr txBox="1"/>
          <p:nvPr/>
        </p:nvSpPr>
        <p:spPr>
          <a:xfrm>
            <a:off x="540123" y="625512"/>
            <a:ext cx="9901013" cy="2958759"/>
          </a:xfrm>
          <a:prstGeom prst="rect">
            <a:avLst/>
          </a:prstGeom>
          <a:noFill/>
        </p:spPr>
        <p:txBody>
          <a:bodyPr wrap="square">
            <a:spAutoFit/>
          </a:bodyPr>
          <a:lstStyle/>
          <a:p>
            <a:pPr marL="228600" marR="0" indent="400050" algn="just">
              <a:lnSpc>
                <a:spcPct val="150000"/>
              </a:lnSpc>
              <a:spcBef>
                <a:spcPts val="600"/>
              </a:spcBef>
              <a:spcAft>
                <a:spcPts val="600"/>
              </a:spcAft>
            </a:pPr>
            <a:r>
              <a:rPr lang="en-US" sz="2000">
                <a:latin typeface="#9Slide03 SFU Futura_12 (Headings)"/>
                <a:ea typeface="Times New Roman" panose="02020603050405020304" pitchFamily="18" charset="0"/>
              </a:rPr>
              <a:t>Đ</a:t>
            </a:r>
            <a:r>
              <a:rPr lang="vi-VN" sz="2000">
                <a:effectLst/>
                <a:latin typeface="#9Slide03 SFU Futura_12 (Headings)"/>
                <a:ea typeface="Times New Roman" panose="02020603050405020304" pitchFamily="18" charset="0"/>
              </a:rPr>
              <a:t>ã cơ bản thực hiện được yêu cầu của đề tài là nhận diện được mã vạch từ hình ảnh cho sẵn và hình ảnh được đưa vào qua camera của máy tính, tuy nhiên dữ liệu được đọc từ camera còn bị sai lệch do chất lượng camera thu nhận hình ảnh</a:t>
            </a:r>
            <a:r>
              <a:rPr lang="en-US" sz="2000">
                <a:latin typeface="#9Slide03 SFU Futura_12 (Headings)"/>
                <a:ea typeface="Times New Roman" panose="02020603050405020304" pitchFamily="18" charset="0"/>
              </a:rPr>
              <a:t>.</a:t>
            </a:r>
            <a:endParaRPr lang="en-US" sz="2000">
              <a:effectLst/>
              <a:latin typeface="#9Slide03 SFU Futura_12 (Headings)"/>
              <a:ea typeface="Times New Roman" panose="02020603050405020304" pitchFamily="18" charset="0"/>
            </a:endParaRPr>
          </a:p>
          <a:p>
            <a:pPr marL="228600" marR="0" indent="400050" algn="just">
              <a:lnSpc>
                <a:spcPct val="150000"/>
              </a:lnSpc>
              <a:spcBef>
                <a:spcPts val="600"/>
              </a:spcBef>
              <a:spcAft>
                <a:spcPts val="600"/>
              </a:spcAft>
            </a:pPr>
            <a:r>
              <a:rPr lang="vi-VN" sz="2000">
                <a:effectLst/>
                <a:latin typeface="#9Slide03 SFU Futura_12 (Headings)"/>
                <a:ea typeface="Times New Roman" panose="02020603050405020304" pitchFamily="18" charset="0"/>
              </a:rPr>
              <a:t>Ứng dụng trong quản lý bán hàng. Nhận d</a:t>
            </a:r>
            <a:r>
              <a:rPr lang="en-US" sz="2000">
                <a:latin typeface="#9Slide03 SFU Futura_12 (Headings)"/>
                <a:ea typeface="Times New Roman" panose="02020603050405020304" pitchFamily="18" charset="0"/>
              </a:rPr>
              <a:t>ạng</a:t>
            </a:r>
            <a:r>
              <a:rPr lang="vi-VN" sz="2000">
                <a:effectLst/>
                <a:latin typeface="#9Slide03 SFU Futura_12 (Headings)"/>
                <a:ea typeface="Times New Roman" panose="02020603050405020304" pitchFamily="18" charset="0"/>
              </a:rPr>
              <a:t> tự động thay thế ghi chép bằng tay giúp giảm nhân công, tiết kiệm thời gian, t</a:t>
            </a:r>
            <a:r>
              <a:rPr lang="en-US" sz="2000">
                <a:latin typeface="#9Slide03 SFU Futura_12 (Headings)"/>
                <a:ea typeface="Times New Roman" panose="02020603050405020304" pitchFamily="18" charset="0"/>
              </a:rPr>
              <a:t>ăng</a:t>
            </a:r>
            <a:r>
              <a:rPr lang="vi-VN" sz="2000">
                <a:effectLst/>
                <a:latin typeface="#9Slide03 SFU Futura_12 (Headings)"/>
                <a:ea typeface="Times New Roman" panose="02020603050405020304" pitchFamily="18" charset="0"/>
              </a:rPr>
              <a:t> hiệu suất công việc. Mã vạch được mã hóa một cách chính xác, an toàn, thông tin nhanh</a:t>
            </a:r>
            <a:r>
              <a:rPr lang="en-US" sz="2000">
                <a:effectLst/>
                <a:latin typeface="#9Slide03 SFU Futura_12 (Headings)"/>
                <a:ea typeface="Times New Roman" panose="02020603050405020304" pitchFamily="18" charset="0"/>
              </a:rPr>
              <a:t>.</a:t>
            </a:r>
          </a:p>
        </p:txBody>
      </p:sp>
      <p:pic>
        <p:nvPicPr>
          <p:cNvPr id="4" name="Graphic 3" descr="Assorted circles">
            <a:extLst>
              <a:ext uri="{FF2B5EF4-FFF2-40B4-BE49-F238E27FC236}">
                <a16:creationId xmlns:a16="http://schemas.microsoft.com/office/drawing/2014/main" id="{939989B6-F27F-18F1-C7BB-C51A331B6B0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475186" y="1067064"/>
            <a:ext cx="4572000" cy="4572000"/>
          </a:xfrm>
          <a:prstGeom prst="rect">
            <a:avLst/>
          </a:prstGeom>
        </p:spPr>
      </p:pic>
    </p:spTree>
    <p:extLst>
      <p:ext uri="{BB962C8B-B14F-4D97-AF65-F5344CB8AC3E}">
        <p14:creationId xmlns:p14="http://schemas.microsoft.com/office/powerpoint/2010/main" val="14021579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anim calcmode="lin" valueType="num">
                                      <p:cBhvr>
                                        <p:cTn id="13"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19D77C9-E8C9-B48E-74FA-D540F0072D44}"/>
              </a:ext>
            </a:extLst>
          </p:cNvPr>
          <p:cNvSpPr txBox="1"/>
          <p:nvPr/>
        </p:nvSpPr>
        <p:spPr>
          <a:xfrm>
            <a:off x="235485" y="200055"/>
            <a:ext cx="11021440" cy="954107"/>
          </a:xfrm>
          <a:prstGeom prst="rect">
            <a:avLst/>
          </a:prstGeom>
          <a:noFill/>
        </p:spPr>
        <p:txBody>
          <a:bodyPr wrap="square">
            <a:spAutoFit/>
          </a:bodyPr>
          <a:lstStyle/>
          <a:p>
            <a:pPr algn="just"/>
            <a:r>
              <a:rPr lang="en-US" sz="2800" b="1">
                <a:solidFill>
                  <a:schemeClr val="accent6"/>
                </a:solidFill>
                <a:latin typeface="#9Slide03 SFU Futura_12" panose="00000400000000000000" pitchFamily="2" charset="0"/>
              </a:rPr>
              <a:t>4.1 Hướng phát triển</a:t>
            </a:r>
            <a:endParaRPr lang="en-US" sz="2800" b="1" dirty="0">
              <a:solidFill>
                <a:schemeClr val="accent6"/>
              </a:solidFill>
              <a:latin typeface="#9Slide03 SFU Futura_12" panose="00000400000000000000" pitchFamily="2" charset="0"/>
            </a:endParaRPr>
          </a:p>
          <a:p>
            <a:pPr algn="just">
              <a:tabLst>
                <a:tab pos="398463" algn="l"/>
              </a:tabLst>
            </a:pPr>
            <a:r>
              <a:rPr lang="en-US" sz="2800" b="1">
                <a:solidFill>
                  <a:srgbClr val="023047"/>
                </a:solidFill>
                <a:latin typeface="#9Slide03 SFU Futura_12" panose="00000400000000000000" pitchFamily="2" charset="0"/>
              </a:rPr>
              <a:t>	</a:t>
            </a:r>
            <a:endParaRPr lang="vi-VN" sz="2800" b="1" dirty="0">
              <a:solidFill>
                <a:srgbClr val="023047"/>
              </a:solidFill>
              <a:latin typeface="#9Slide03 SFU Futura_12" panose="00000400000000000000" pitchFamily="2" charset="0"/>
            </a:endParaRPr>
          </a:p>
        </p:txBody>
      </p:sp>
      <p:sp>
        <p:nvSpPr>
          <p:cNvPr id="3" name="TextBox 2">
            <a:extLst>
              <a:ext uri="{FF2B5EF4-FFF2-40B4-BE49-F238E27FC236}">
                <a16:creationId xmlns:a16="http://schemas.microsoft.com/office/drawing/2014/main" id="{FB9DEEF3-EB6B-2839-986A-1754D19CF7A3}"/>
              </a:ext>
            </a:extLst>
          </p:cNvPr>
          <p:cNvSpPr txBox="1"/>
          <p:nvPr/>
        </p:nvSpPr>
        <p:spPr>
          <a:xfrm>
            <a:off x="1328975" y="1510507"/>
            <a:ext cx="8065994" cy="2804870"/>
          </a:xfrm>
          <a:prstGeom prst="rect">
            <a:avLst/>
          </a:prstGeom>
          <a:noFill/>
        </p:spPr>
        <p:txBody>
          <a:bodyPr wrap="square">
            <a:spAutoFit/>
          </a:bodyPr>
          <a:lstStyle/>
          <a:p>
            <a:pPr marL="228600" marR="0" indent="400050" algn="just">
              <a:lnSpc>
                <a:spcPct val="150000"/>
              </a:lnSpc>
              <a:spcBef>
                <a:spcPts val="600"/>
              </a:spcBef>
              <a:spcAft>
                <a:spcPts val="600"/>
              </a:spcAft>
            </a:pPr>
            <a:r>
              <a:rPr lang="vi-VN" sz="2000">
                <a:effectLst/>
                <a:latin typeface="#9Slide03 SFU Futura_12 (Headings)"/>
                <a:ea typeface="Times New Roman" panose="02020603050405020304" pitchFamily="18" charset="0"/>
              </a:rPr>
              <a:t>Từ việc nghiên cứu </a:t>
            </a:r>
            <a:r>
              <a:rPr lang="en-US" sz="2000">
                <a:effectLst/>
                <a:latin typeface="#9Slide03 SFU Futura_12 (Headings)"/>
                <a:ea typeface="Times New Roman" panose="02020603050405020304" pitchFamily="18" charset="0"/>
              </a:rPr>
              <a:t>đề tài bài tập lớn</a:t>
            </a:r>
            <a:r>
              <a:rPr lang="vi-VN" sz="2000">
                <a:effectLst/>
                <a:latin typeface="#9Slide03 SFU Futura_12 (Headings)"/>
                <a:ea typeface="Times New Roman" panose="02020603050405020304" pitchFamily="18" charset="0"/>
              </a:rPr>
              <a:t>, với những mặt hạn chế của đồ án, ta nghiên cứu sâu hơn về xử lý hình ảnh sau kh</a:t>
            </a:r>
            <a:r>
              <a:rPr lang="en-US" sz="2000">
                <a:effectLst/>
                <a:latin typeface="#9Slide03 SFU Futura_12 (Headings)"/>
                <a:ea typeface="Times New Roman" panose="02020603050405020304" pitchFamily="18" charset="0"/>
              </a:rPr>
              <a:t>i</a:t>
            </a:r>
            <a:r>
              <a:rPr lang="vi-VN" sz="2000">
                <a:effectLst/>
                <a:latin typeface="#9Slide03 SFU Futura_12 (Headings)"/>
                <a:ea typeface="Times New Roman" panose="02020603050405020304" pitchFamily="18" charset="0"/>
              </a:rPr>
              <a:t> thu nhận để cho ra những kết quả tối ưu hơn, nghiên cứu thay thế camera của máy tính </a:t>
            </a:r>
            <a:r>
              <a:rPr lang="en-US" sz="2000">
                <a:effectLst/>
                <a:latin typeface="#9Slide03 SFU Futura_12 (Headings)"/>
                <a:ea typeface="Times New Roman" panose="02020603050405020304" pitchFamily="18" charset="0"/>
              </a:rPr>
              <a:t>b</a:t>
            </a:r>
            <a:r>
              <a:rPr lang="vi-VN" sz="2000">
                <a:effectLst/>
                <a:latin typeface="#9Slide03 SFU Futura_12 (Headings)"/>
                <a:ea typeface="Times New Roman" panose="02020603050405020304" pitchFamily="18" charset="0"/>
              </a:rPr>
              <a:t>ằng việc sử dụng các camera rời, hay các thiết bị đọc mã vạch cầm tay để dễ dàng sử dụng hơn, tiện dụng hơn, đáp ứng nhu cầu về sự thuận lợi, yêu cầu ngày càng cao của người tiêu dùng.</a:t>
            </a:r>
            <a:endParaRPr lang="en-US" sz="2000">
              <a:effectLst/>
              <a:latin typeface="#9Slide03 SFU Futura_12 (Headings)"/>
              <a:ea typeface="Times New Roman" panose="02020603050405020304" pitchFamily="18" charset="0"/>
            </a:endParaRPr>
          </a:p>
        </p:txBody>
      </p:sp>
      <p:sp>
        <p:nvSpPr>
          <p:cNvPr id="2" name="TextBox 1">
            <a:extLst>
              <a:ext uri="{FF2B5EF4-FFF2-40B4-BE49-F238E27FC236}">
                <a16:creationId xmlns:a16="http://schemas.microsoft.com/office/drawing/2014/main" id="{7199F23C-8A2F-CB9B-4340-B923351194B1}"/>
              </a:ext>
            </a:extLst>
          </p:cNvPr>
          <p:cNvSpPr txBox="1"/>
          <p:nvPr/>
        </p:nvSpPr>
        <p:spPr>
          <a:xfrm>
            <a:off x="6445796" y="0"/>
            <a:ext cx="5898347" cy="400110"/>
          </a:xfrm>
          <a:prstGeom prst="rect">
            <a:avLst/>
          </a:prstGeom>
          <a:noFill/>
        </p:spPr>
        <p:txBody>
          <a:bodyPr wrap="square">
            <a:spAutoFit/>
          </a:bodyPr>
          <a:lstStyle/>
          <a:p>
            <a:r>
              <a:rPr lang="vi-VN" sz="2000" b="1">
                <a:solidFill>
                  <a:schemeClr val="accent6"/>
                </a:solidFill>
                <a:latin typeface="#9Slide03 IcielPanton Light" panose="00000400000000000000" pitchFamily="2" charset="0"/>
              </a:rPr>
              <a:t>Chương </a:t>
            </a:r>
            <a:r>
              <a:rPr lang="en-US" sz="2000" b="1" dirty="0">
                <a:solidFill>
                  <a:schemeClr val="accent6"/>
                </a:solidFill>
                <a:latin typeface="#9Slide03 IcielPanton Light" panose="00000400000000000000" pitchFamily="2" charset="0"/>
              </a:rPr>
              <a:t>4</a:t>
            </a:r>
            <a:r>
              <a:rPr lang="en-US" sz="2000" b="1">
                <a:solidFill>
                  <a:schemeClr val="accent6"/>
                </a:solidFill>
                <a:latin typeface="#9Slide03 IcielPanton Light" panose="00000400000000000000" pitchFamily="2" charset="0"/>
              </a:rPr>
              <a:t>.</a:t>
            </a:r>
            <a:r>
              <a:rPr lang="vi-VN" sz="2000" b="1">
                <a:solidFill>
                  <a:schemeClr val="accent6"/>
                </a:solidFill>
                <a:latin typeface="#9Slide03 IcielPanton Light" panose="00000400000000000000" pitchFamily="2" charset="0"/>
              </a:rPr>
              <a:t> </a:t>
            </a:r>
            <a:r>
              <a:rPr lang="en-US" sz="2000" b="1">
                <a:solidFill>
                  <a:schemeClr val="accent6"/>
                </a:solidFill>
                <a:latin typeface="#9Slide03 IcielPanton Light" panose="00000400000000000000" pitchFamily="2" charset="0"/>
              </a:rPr>
              <a:t>Kết Luận</a:t>
            </a:r>
            <a:endParaRPr lang="en-US" b="1" dirty="0">
              <a:solidFill>
                <a:schemeClr val="accent6"/>
              </a:solidFill>
              <a:latin typeface="#9Slide03 IcielPanton Light" panose="00000400000000000000" pitchFamily="2" charset="0"/>
            </a:endParaRPr>
          </a:p>
        </p:txBody>
      </p:sp>
      <p:pic>
        <p:nvPicPr>
          <p:cNvPr id="6" name="Graphic 5" descr="Assorted circles">
            <a:extLst>
              <a:ext uri="{FF2B5EF4-FFF2-40B4-BE49-F238E27FC236}">
                <a16:creationId xmlns:a16="http://schemas.microsoft.com/office/drawing/2014/main" id="{14C83B65-BCD0-53CA-1847-281E2388367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475186" y="1067064"/>
            <a:ext cx="4572000" cy="4572000"/>
          </a:xfrm>
          <a:prstGeom prst="rect">
            <a:avLst/>
          </a:prstGeom>
        </p:spPr>
      </p:pic>
    </p:spTree>
    <p:extLst>
      <p:ext uri="{BB962C8B-B14F-4D97-AF65-F5344CB8AC3E}">
        <p14:creationId xmlns:p14="http://schemas.microsoft.com/office/powerpoint/2010/main" val="23209256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545BE081-D1AE-4F85-B5C9-2E904D105C97}"/>
              </a:ext>
            </a:extLst>
          </p:cNvPr>
          <p:cNvSpPr txBox="1"/>
          <p:nvPr/>
        </p:nvSpPr>
        <p:spPr>
          <a:xfrm>
            <a:off x="79933" y="532826"/>
            <a:ext cx="10408453" cy="523220"/>
          </a:xfrm>
          <a:prstGeom prst="rect">
            <a:avLst/>
          </a:prstGeom>
          <a:noFill/>
        </p:spPr>
        <p:txBody>
          <a:bodyPr wrap="square">
            <a:spAutoFit/>
          </a:bodyPr>
          <a:lstStyle/>
          <a:p>
            <a:r>
              <a:rPr lang="en-US" sz="2800" b="1">
                <a:solidFill>
                  <a:srgbClr val="FB8500"/>
                </a:solidFill>
                <a:latin typeface="#9Slide03 SFU Futura_12" panose="00000400000000000000" pitchFamily="2" charset="0"/>
              </a:rPr>
              <a:t> </a:t>
            </a:r>
            <a:r>
              <a:rPr lang="en-US" sz="2800" b="1">
                <a:solidFill>
                  <a:schemeClr val="accent6"/>
                </a:solidFill>
                <a:latin typeface="#9Slide03 SFU Futura_12" panose="00000400000000000000" pitchFamily="2" charset="0"/>
              </a:rPr>
              <a:t>Thời Gian Thực Hiện Bài Tập Lớn</a:t>
            </a:r>
            <a:endParaRPr lang="en-US" sz="2800" b="1" dirty="0">
              <a:solidFill>
                <a:schemeClr val="accent6"/>
              </a:solidFill>
              <a:latin typeface="#9Slide03 SFU Futura_12" panose="00000400000000000000" pitchFamily="2" charset="0"/>
            </a:endParaRPr>
          </a:p>
        </p:txBody>
      </p:sp>
      <p:graphicFrame>
        <p:nvGraphicFramePr>
          <p:cNvPr id="3" name="Table 2">
            <a:extLst>
              <a:ext uri="{FF2B5EF4-FFF2-40B4-BE49-F238E27FC236}">
                <a16:creationId xmlns:a16="http://schemas.microsoft.com/office/drawing/2014/main" id="{C0341D8D-8508-6D08-FE04-F9FD536B0230}"/>
              </a:ext>
            </a:extLst>
          </p:cNvPr>
          <p:cNvGraphicFramePr>
            <a:graphicFrameLocks noGrp="1"/>
          </p:cNvGraphicFramePr>
          <p:nvPr>
            <p:extLst>
              <p:ext uri="{D42A27DB-BD31-4B8C-83A1-F6EECF244321}">
                <p14:modId xmlns:p14="http://schemas.microsoft.com/office/powerpoint/2010/main" val="344617335"/>
              </p:ext>
            </p:extLst>
          </p:nvPr>
        </p:nvGraphicFramePr>
        <p:xfrm>
          <a:off x="914400" y="1210235"/>
          <a:ext cx="9278471" cy="4545108"/>
        </p:xfrm>
        <a:graphic>
          <a:graphicData uri="http://schemas.openxmlformats.org/drawingml/2006/table">
            <a:tbl>
              <a:tblPr>
                <a:tableStyleId>{5C22544A-7EE6-4342-B048-85BDC9FD1C3A}</a:tableStyleId>
              </a:tblPr>
              <a:tblGrid>
                <a:gridCol w="643507">
                  <a:extLst>
                    <a:ext uri="{9D8B030D-6E8A-4147-A177-3AD203B41FA5}">
                      <a16:colId xmlns:a16="http://schemas.microsoft.com/office/drawing/2014/main" val="167023645"/>
                    </a:ext>
                  </a:extLst>
                </a:gridCol>
                <a:gridCol w="5626943">
                  <a:extLst>
                    <a:ext uri="{9D8B030D-6E8A-4147-A177-3AD203B41FA5}">
                      <a16:colId xmlns:a16="http://schemas.microsoft.com/office/drawing/2014/main" val="2513354253"/>
                    </a:ext>
                  </a:extLst>
                </a:gridCol>
                <a:gridCol w="733298">
                  <a:extLst>
                    <a:ext uri="{9D8B030D-6E8A-4147-A177-3AD203B41FA5}">
                      <a16:colId xmlns:a16="http://schemas.microsoft.com/office/drawing/2014/main" val="1159304395"/>
                    </a:ext>
                  </a:extLst>
                </a:gridCol>
                <a:gridCol w="838055">
                  <a:extLst>
                    <a:ext uri="{9D8B030D-6E8A-4147-A177-3AD203B41FA5}">
                      <a16:colId xmlns:a16="http://schemas.microsoft.com/office/drawing/2014/main" val="3950353437"/>
                    </a:ext>
                  </a:extLst>
                </a:gridCol>
                <a:gridCol w="643507">
                  <a:extLst>
                    <a:ext uri="{9D8B030D-6E8A-4147-A177-3AD203B41FA5}">
                      <a16:colId xmlns:a16="http://schemas.microsoft.com/office/drawing/2014/main" val="1835290253"/>
                    </a:ext>
                  </a:extLst>
                </a:gridCol>
                <a:gridCol w="793161">
                  <a:extLst>
                    <a:ext uri="{9D8B030D-6E8A-4147-A177-3AD203B41FA5}">
                      <a16:colId xmlns:a16="http://schemas.microsoft.com/office/drawing/2014/main" val="3051853893"/>
                    </a:ext>
                  </a:extLst>
                </a:gridCol>
              </a:tblGrid>
              <a:tr h="433649">
                <a:tc>
                  <a:txBody>
                    <a:bodyPr/>
                    <a:lstStyle/>
                    <a:p>
                      <a:pPr marL="0" marR="0" algn="ctr">
                        <a:lnSpc>
                          <a:spcPct val="115000"/>
                        </a:lnSpc>
                        <a:spcBef>
                          <a:spcPts val="600"/>
                        </a:spcBef>
                        <a:spcAft>
                          <a:spcPts val="600"/>
                        </a:spcAft>
                      </a:pPr>
                      <a:r>
                        <a:rPr lang="vi-VN">
                          <a:latin typeface="#9Slide03 SFU Futura_12 (Headings)"/>
                        </a:rPr>
                        <a:t>TT</a:t>
                      </a:r>
                      <a:endParaRPr lang="en-US">
                        <a:latin typeface="#9Slide03 SFU Futura_12 (Headings)"/>
                      </a:endParaRPr>
                    </a:p>
                  </a:txBody>
                  <a:tcPr marL="63500" marR="63500" marT="63500" marB="63500">
                    <a:solidFill>
                      <a:schemeClr val="accent6"/>
                    </a:solidFill>
                  </a:tcPr>
                </a:tc>
                <a:tc>
                  <a:txBody>
                    <a:bodyPr/>
                    <a:lstStyle/>
                    <a:p>
                      <a:pPr marL="0" marR="0" algn="ctr">
                        <a:lnSpc>
                          <a:spcPct val="115000"/>
                        </a:lnSpc>
                        <a:spcBef>
                          <a:spcPts val="600"/>
                        </a:spcBef>
                        <a:spcAft>
                          <a:spcPts val="600"/>
                        </a:spcAft>
                      </a:pPr>
                      <a:r>
                        <a:rPr lang="vi-VN">
                          <a:latin typeface="#9Slide03 SFU Futura_12 (Headings)"/>
                        </a:rPr>
                        <a:t>Nội dung công việc</a:t>
                      </a:r>
                      <a:endParaRPr lang="en-US">
                        <a:latin typeface="#9Slide03 SFU Futura_12 (Headings)"/>
                      </a:endParaRPr>
                    </a:p>
                  </a:txBody>
                  <a:tcPr marL="63500" marR="63500" marT="63500" marB="63500">
                    <a:solidFill>
                      <a:schemeClr val="accent6"/>
                    </a:solidFill>
                  </a:tcPr>
                </a:tc>
                <a:tc>
                  <a:txBody>
                    <a:bodyPr/>
                    <a:lstStyle/>
                    <a:p>
                      <a:pPr marL="0" marR="0" algn="ctr">
                        <a:lnSpc>
                          <a:spcPct val="115000"/>
                        </a:lnSpc>
                        <a:spcBef>
                          <a:spcPts val="600"/>
                        </a:spcBef>
                        <a:spcAft>
                          <a:spcPts val="600"/>
                        </a:spcAft>
                      </a:pPr>
                      <a:r>
                        <a:rPr lang="vi-VN">
                          <a:latin typeface="#9Slide03 SFU Futura_12 (Headings)"/>
                        </a:rPr>
                        <a:t>T1</a:t>
                      </a:r>
                      <a:endParaRPr lang="en-US">
                        <a:latin typeface="#9Slide03 SFU Futura_12 (Headings)"/>
                      </a:endParaRPr>
                    </a:p>
                  </a:txBody>
                  <a:tcPr marL="63500" marR="63500" marT="63500" marB="63500">
                    <a:solidFill>
                      <a:schemeClr val="accent6"/>
                    </a:solidFill>
                  </a:tcPr>
                </a:tc>
                <a:tc>
                  <a:txBody>
                    <a:bodyPr/>
                    <a:lstStyle/>
                    <a:p>
                      <a:pPr marL="0" marR="0" algn="ctr">
                        <a:lnSpc>
                          <a:spcPct val="115000"/>
                        </a:lnSpc>
                        <a:spcBef>
                          <a:spcPts val="600"/>
                        </a:spcBef>
                        <a:spcAft>
                          <a:spcPts val="600"/>
                        </a:spcAft>
                      </a:pPr>
                      <a:r>
                        <a:rPr lang="vi-VN">
                          <a:latin typeface="#9Slide03 SFU Futura_12 (Headings)"/>
                        </a:rPr>
                        <a:t>T2</a:t>
                      </a:r>
                      <a:endParaRPr lang="en-US">
                        <a:latin typeface="#9Slide03 SFU Futura_12 (Headings)"/>
                      </a:endParaRPr>
                    </a:p>
                  </a:txBody>
                  <a:tcPr marL="63500" marR="63500" marT="63500" marB="63500">
                    <a:solidFill>
                      <a:schemeClr val="accent6"/>
                    </a:solidFill>
                  </a:tcPr>
                </a:tc>
                <a:tc>
                  <a:txBody>
                    <a:bodyPr/>
                    <a:lstStyle/>
                    <a:p>
                      <a:pPr marL="0" marR="0" algn="ctr">
                        <a:lnSpc>
                          <a:spcPct val="115000"/>
                        </a:lnSpc>
                        <a:spcBef>
                          <a:spcPts val="600"/>
                        </a:spcBef>
                        <a:spcAft>
                          <a:spcPts val="600"/>
                        </a:spcAft>
                      </a:pPr>
                      <a:r>
                        <a:rPr lang="vi-VN">
                          <a:latin typeface="#9Slide03 SFU Futura_12 (Headings)"/>
                        </a:rPr>
                        <a:t>T3</a:t>
                      </a:r>
                      <a:endParaRPr lang="en-US">
                        <a:latin typeface="#9Slide03 SFU Futura_12 (Headings)"/>
                      </a:endParaRPr>
                    </a:p>
                  </a:txBody>
                  <a:tcPr marL="63500" marR="63500" marT="63500" marB="63500">
                    <a:solidFill>
                      <a:schemeClr val="accent6"/>
                    </a:solidFill>
                  </a:tcPr>
                </a:tc>
                <a:tc>
                  <a:txBody>
                    <a:bodyPr/>
                    <a:lstStyle/>
                    <a:p>
                      <a:pPr marL="0" marR="0" algn="ctr">
                        <a:lnSpc>
                          <a:spcPct val="115000"/>
                        </a:lnSpc>
                        <a:spcBef>
                          <a:spcPts val="600"/>
                        </a:spcBef>
                        <a:spcAft>
                          <a:spcPts val="600"/>
                        </a:spcAft>
                      </a:pPr>
                      <a:r>
                        <a:rPr lang="vi-VN">
                          <a:latin typeface="#9Slide03 SFU Futura_12 (Headings)"/>
                        </a:rPr>
                        <a:t>T4</a:t>
                      </a:r>
                      <a:endParaRPr lang="en-US">
                        <a:latin typeface="#9Slide03 SFU Futura_12 (Headings)"/>
                      </a:endParaRPr>
                    </a:p>
                  </a:txBody>
                  <a:tcPr marL="63500" marR="63500" marT="63500" marB="63500">
                    <a:solidFill>
                      <a:schemeClr val="accent6"/>
                    </a:solidFill>
                  </a:tcPr>
                </a:tc>
                <a:extLst>
                  <a:ext uri="{0D108BD9-81ED-4DB2-BD59-A6C34878D82A}">
                    <a16:rowId xmlns:a16="http://schemas.microsoft.com/office/drawing/2014/main" val="2750817689"/>
                  </a:ext>
                </a:extLst>
              </a:tr>
              <a:tr h="433649">
                <a:tc>
                  <a:txBody>
                    <a:bodyPr/>
                    <a:lstStyle/>
                    <a:p>
                      <a:pPr marL="0" marR="0" algn="ctr">
                        <a:lnSpc>
                          <a:spcPct val="115000"/>
                        </a:lnSpc>
                        <a:spcBef>
                          <a:spcPts val="600"/>
                        </a:spcBef>
                        <a:spcAft>
                          <a:spcPts val="600"/>
                        </a:spcAft>
                      </a:pPr>
                      <a:r>
                        <a:rPr lang="vi-VN" sz="1400">
                          <a:effectLst/>
                          <a:latin typeface="#9Slide03 SFU Futura_12 (Headings)"/>
                        </a:rPr>
                        <a:t>1</a:t>
                      </a:r>
                      <a:endParaRPr lang="en-US" sz="1300">
                        <a:effectLst/>
                        <a:latin typeface="#9Slide03 SFU Futura_12 (Headings)"/>
                        <a:ea typeface="Times New Roman" panose="02020603050405020304" pitchFamily="18" charset="0"/>
                      </a:endParaRPr>
                    </a:p>
                  </a:txBody>
                  <a:tcPr marL="63500" marR="63500" marT="63500" marB="63500"/>
                </a:tc>
                <a:tc>
                  <a:txBody>
                    <a:bodyPr/>
                    <a:lstStyle/>
                    <a:p>
                      <a:pPr marL="0" marR="0" algn="just">
                        <a:lnSpc>
                          <a:spcPct val="115000"/>
                        </a:lnSpc>
                        <a:spcBef>
                          <a:spcPts val="600"/>
                        </a:spcBef>
                        <a:spcAft>
                          <a:spcPts val="600"/>
                        </a:spcAft>
                      </a:pPr>
                      <a:r>
                        <a:rPr lang="vi-VN" sz="1400">
                          <a:effectLst/>
                          <a:latin typeface="#9Slide03 SFU Futura_12 (Headings)"/>
                        </a:rPr>
                        <a:t>Xây dựng khung chương trình</a:t>
                      </a:r>
                      <a:endParaRPr lang="en-US" sz="1300">
                        <a:effectLst/>
                        <a:latin typeface="#9Slide03 SFU Futura_12 (Headings)"/>
                        <a:ea typeface="Times New Roman" panose="02020603050405020304" pitchFamily="18" charset="0"/>
                      </a:endParaRPr>
                    </a:p>
                  </a:txBody>
                  <a:tcPr marL="63500" marR="63500" marT="63500" marB="63500"/>
                </a:tc>
                <a:tc>
                  <a:txBody>
                    <a:bodyPr/>
                    <a:lstStyle/>
                    <a:p>
                      <a:pPr marL="0" marR="0" algn="just">
                        <a:lnSpc>
                          <a:spcPct val="115000"/>
                        </a:lnSpc>
                        <a:spcBef>
                          <a:spcPts val="600"/>
                        </a:spcBef>
                        <a:spcAft>
                          <a:spcPts val="600"/>
                        </a:spcAft>
                      </a:pPr>
                      <a:r>
                        <a:rPr lang="vi-VN" sz="1400">
                          <a:effectLst/>
                          <a:latin typeface="#9Slide03 SFU Futura_12 (Headings)"/>
                        </a:rPr>
                        <a:t> </a:t>
                      </a:r>
                      <a:endParaRPr lang="en-US" sz="1300">
                        <a:effectLst/>
                        <a:latin typeface="#9Slide03 SFU Futura_12 (Headings)"/>
                        <a:ea typeface="Times New Roman" panose="02020603050405020304" pitchFamily="18" charset="0"/>
                      </a:endParaRPr>
                    </a:p>
                  </a:txBody>
                  <a:tcPr marL="63500" marR="63500" marT="63500" marB="63500">
                    <a:solidFill>
                      <a:schemeClr val="accent6"/>
                    </a:solidFill>
                  </a:tcPr>
                </a:tc>
                <a:tc>
                  <a:txBody>
                    <a:bodyPr/>
                    <a:lstStyle/>
                    <a:p>
                      <a:pPr marL="0" marR="0" algn="just">
                        <a:lnSpc>
                          <a:spcPct val="115000"/>
                        </a:lnSpc>
                        <a:spcBef>
                          <a:spcPts val="600"/>
                        </a:spcBef>
                        <a:spcAft>
                          <a:spcPts val="600"/>
                        </a:spcAft>
                      </a:pPr>
                      <a:r>
                        <a:rPr lang="vi-VN" sz="1400">
                          <a:effectLst/>
                          <a:latin typeface="#9Slide03 SFU Futura_12 (Headings)"/>
                        </a:rPr>
                        <a:t> </a:t>
                      </a:r>
                      <a:endParaRPr lang="en-US" sz="1300">
                        <a:effectLst/>
                        <a:latin typeface="#9Slide03 SFU Futura_12 (Headings)"/>
                        <a:ea typeface="Times New Roman" panose="02020603050405020304" pitchFamily="18" charset="0"/>
                      </a:endParaRPr>
                    </a:p>
                  </a:txBody>
                  <a:tcPr marL="63500" marR="63500" marT="63500" marB="63500"/>
                </a:tc>
                <a:tc>
                  <a:txBody>
                    <a:bodyPr/>
                    <a:lstStyle/>
                    <a:p>
                      <a:pPr marL="0" marR="0" algn="just">
                        <a:lnSpc>
                          <a:spcPct val="115000"/>
                        </a:lnSpc>
                        <a:spcBef>
                          <a:spcPts val="600"/>
                        </a:spcBef>
                        <a:spcAft>
                          <a:spcPts val="600"/>
                        </a:spcAft>
                      </a:pPr>
                      <a:r>
                        <a:rPr lang="vi-VN" sz="1400">
                          <a:effectLst/>
                          <a:latin typeface="#9Slide03 SFU Futura_12 (Headings)"/>
                        </a:rPr>
                        <a:t> </a:t>
                      </a:r>
                      <a:endParaRPr lang="en-US" sz="1300">
                        <a:effectLst/>
                        <a:latin typeface="#9Slide03 SFU Futura_12 (Headings)"/>
                        <a:ea typeface="Times New Roman" panose="02020603050405020304" pitchFamily="18" charset="0"/>
                      </a:endParaRPr>
                    </a:p>
                  </a:txBody>
                  <a:tcPr marL="63500" marR="63500" marT="63500" marB="63500"/>
                </a:tc>
                <a:tc>
                  <a:txBody>
                    <a:bodyPr/>
                    <a:lstStyle/>
                    <a:p>
                      <a:pPr marL="0" marR="0" algn="just">
                        <a:lnSpc>
                          <a:spcPct val="115000"/>
                        </a:lnSpc>
                        <a:spcBef>
                          <a:spcPts val="600"/>
                        </a:spcBef>
                        <a:spcAft>
                          <a:spcPts val="600"/>
                        </a:spcAft>
                      </a:pPr>
                      <a:r>
                        <a:rPr lang="vi-VN" sz="1400">
                          <a:effectLst/>
                          <a:latin typeface="#9Slide03 SFU Futura_12 (Headings)"/>
                        </a:rPr>
                        <a:t> </a:t>
                      </a:r>
                      <a:endParaRPr lang="en-US" sz="1300">
                        <a:effectLst/>
                        <a:latin typeface="#9Slide03 SFU Futura_12 (Headings)"/>
                        <a:ea typeface="Times New Roman" panose="02020603050405020304" pitchFamily="18" charset="0"/>
                      </a:endParaRPr>
                    </a:p>
                  </a:txBody>
                  <a:tcPr marL="63500" marR="63500" marT="63500" marB="63500"/>
                </a:tc>
                <a:extLst>
                  <a:ext uri="{0D108BD9-81ED-4DB2-BD59-A6C34878D82A}">
                    <a16:rowId xmlns:a16="http://schemas.microsoft.com/office/drawing/2014/main" val="50927590"/>
                  </a:ext>
                </a:extLst>
              </a:tr>
              <a:tr h="735562">
                <a:tc>
                  <a:txBody>
                    <a:bodyPr/>
                    <a:lstStyle/>
                    <a:p>
                      <a:pPr marL="0" marR="0" algn="ctr">
                        <a:lnSpc>
                          <a:spcPct val="115000"/>
                        </a:lnSpc>
                        <a:spcBef>
                          <a:spcPts val="600"/>
                        </a:spcBef>
                        <a:spcAft>
                          <a:spcPts val="600"/>
                        </a:spcAft>
                      </a:pPr>
                      <a:r>
                        <a:rPr lang="vi-VN" sz="1400">
                          <a:effectLst/>
                          <a:latin typeface="#9Slide03 SFU Futura_12 (Headings)"/>
                        </a:rPr>
                        <a:t>2</a:t>
                      </a:r>
                      <a:endParaRPr lang="en-US" sz="1300">
                        <a:effectLst/>
                        <a:latin typeface="#9Slide03 SFU Futura_12 (Headings)"/>
                        <a:ea typeface="Times New Roman" panose="02020603050405020304" pitchFamily="18" charset="0"/>
                      </a:endParaRPr>
                    </a:p>
                  </a:txBody>
                  <a:tcPr marL="63500" marR="63500" marT="63500" marB="63500"/>
                </a:tc>
                <a:tc>
                  <a:txBody>
                    <a:bodyPr/>
                    <a:lstStyle/>
                    <a:p>
                      <a:pPr marL="0" marR="0" algn="just">
                        <a:lnSpc>
                          <a:spcPct val="115000"/>
                        </a:lnSpc>
                        <a:spcBef>
                          <a:spcPts val="600"/>
                        </a:spcBef>
                        <a:spcAft>
                          <a:spcPts val="600"/>
                        </a:spcAft>
                      </a:pPr>
                      <a:r>
                        <a:rPr lang="vi-VN" sz="1400">
                          <a:effectLst/>
                          <a:latin typeface="#9Slide03 SFU Futura_12 (Headings)"/>
                        </a:rPr>
                        <a:t>Lựa chọn hình ảnh và sản phẩm có mã vạch</a:t>
                      </a:r>
                      <a:endParaRPr lang="en-US" sz="1300">
                        <a:effectLst/>
                        <a:latin typeface="#9Slide03 SFU Futura_12 (Headings)"/>
                        <a:ea typeface="Times New Roman" panose="02020603050405020304" pitchFamily="18" charset="0"/>
                      </a:endParaRPr>
                    </a:p>
                  </a:txBody>
                  <a:tcPr marL="63500" marR="63500" marT="63500" marB="63500"/>
                </a:tc>
                <a:tc>
                  <a:txBody>
                    <a:bodyPr/>
                    <a:lstStyle/>
                    <a:p>
                      <a:pPr marL="0" marR="0" algn="just">
                        <a:lnSpc>
                          <a:spcPct val="115000"/>
                        </a:lnSpc>
                        <a:spcBef>
                          <a:spcPts val="600"/>
                        </a:spcBef>
                        <a:spcAft>
                          <a:spcPts val="600"/>
                        </a:spcAft>
                      </a:pPr>
                      <a:r>
                        <a:rPr lang="vi-VN" sz="1400">
                          <a:effectLst/>
                          <a:latin typeface="#9Slide03 SFU Futura_12 (Headings)"/>
                        </a:rPr>
                        <a:t> </a:t>
                      </a:r>
                      <a:endParaRPr lang="en-US" sz="1300">
                        <a:effectLst/>
                        <a:latin typeface="#9Slide03 SFU Futura_12 (Headings)"/>
                        <a:ea typeface="Times New Roman" panose="02020603050405020304" pitchFamily="18" charset="0"/>
                      </a:endParaRPr>
                    </a:p>
                  </a:txBody>
                  <a:tcPr marL="63500" marR="63500" marT="63500" marB="63500">
                    <a:solidFill>
                      <a:schemeClr val="accent6"/>
                    </a:solidFill>
                  </a:tcPr>
                </a:tc>
                <a:tc>
                  <a:txBody>
                    <a:bodyPr/>
                    <a:lstStyle/>
                    <a:p>
                      <a:pPr marL="0" marR="0" algn="just">
                        <a:lnSpc>
                          <a:spcPct val="115000"/>
                        </a:lnSpc>
                        <a:spcBef>
                          <a:spcPts val="600"/>
                        </a:spcBef>
                        <a:spcAft>
                          <a:spcPts val="600"/>
                        </a:spcAft>
                      </a:pPr>
                      <a:r>
                        <a:rPr lang="vi-VN" sz="1400">
                          <a:effectLst/>
                          <a:latin typeface="#9Slide03 SFU Futura_12 (Headings)"/>
                        </a:rPr>
                        <a:t> </a:t>
                      </a:r>
                      <a:endParaRPr lang="en-US" sz="1300">
                        <a:effectLst/>
                        <a:latin typeface="#9Slide03 SFU Futura_12 (Headings)"/>
                        <a:ea typeface="Times New Roman" panose="02020603050405020304" pitchFamily="18" charset="0"/>
                      </a:endParaRPr>
                    </a:p>
                  </a:txBody>
                  <a:tcPr marL="63500" marR="63500" marT="63500" marB="63500"/>
                </a:tc>
                <a:tc>
                  <a:txBody>
                    <a:bodyPr/>
                    <a:lstStyle/>
                    <a:p>
                      <a:pPr marL="0" marR="0" algn="just">
                        <a:lnSpc>
                          <a:spcPct val="115000"/>
                        </a:lnSpc>
                        <a:spcBef>
                          <a:spcPts val="600"/>
                        </a:spcBef>
                        <a:spcAft>
                          <a:spcPts val="600"/>
                        </a:spcAft>
                      </a:pPr>
                      <a:r>
                        <a:rPr lang="vi-VN" sz="1400">
                          <a:effectLst/>
                          <a:latin typeface="#9Slide03 SFU Futura_12 (Headings)"/>
                        </a:rPr>
                        <a:t> </a:t>
                      </a:r>
                      <a:endParaRPr lang="en-US" sz="1300">
                        <a:effectLst/>
                        <a:latin typeface="#9Slide03 SFU Futura_12 (Headings)"/>
                        <a:ea typeface="Times New Roman" panose="02020603050405020304" pitchFamily="18" charset="0"/>
                      </a:endParaRPr>
                    </a:p>
                  </a:txBody>
                  <a:tcPr marL="63500" marR="63500" marT="63500" marB="63500"/>
                </a:tc>
                <a:tc>
                  <a:txBody>
                    <a:bodyPr/>
                    <a:lstStyle/>
                    <a:p>
                      <a:pPr marL="0" marR="0" algn="just">
                        <a:lnSpc>
                          <a:spcPct val="115000"/>
                        </a:lnSpc>
                        <a:spcBef>
                          <a:spcPts val="600"/>
                        </a:spcBef>
                        <a:spcAft>
                          <a:spcPts val="600"/>
                        </a:spcAft>
                      </a:pPr>
                      <a:r>
                        <a:rPr lang="vi-VN" sz="1400">
                          <a:effectLst/>
                          <a:latin typeface="#9Slide03 SFU Futura_12 (Headings)"/>
                        </a:rPr>
                        <a:t> </a:t>
                      </a:r>
                      <a:endParaRPr lang="en-US" sz="1300">
                        <a:effectLst/>
                        <a:latin typeface="#9Slide03 SFU Futura_12 (Headings)"/>
                        <a:ea typeface="Times New Roman" panose="02020603050405020304" pitchFamily="18" charset="0"/>
                      </a:endParaRPr>
                    </a:p>
                  </a:txBody>
                  <a:tcPr marL="63500" marR="63500" marT="63500" marB="63500"/>
                </a:tc>
                <a:extLst>
                  <a:ext uri="{0D108BD9-81ED-4DB2-BD59-A6C34878D82A}">
                    <a16:rowId xmlns:a16="http://schemas.microsoft.com/office/drawing/2014/main" val="2816319950"/>
                  </a:ext>
                </a:extLst>
              </a:tr>
              <a:tr h="735562">
                <a:tc>
                  <a:txBody>
                    <a:bodyPr/>
                    <a:lstStyle/>
                    <a:p>
                      <a:pPr marL="0" marR="0" algn="ctr">
                        <a:lnSpc>
                          <a:spcPct val="115000"/>
                        </a:lnSpc>
                        <a:spcBef>
                          <a:spcPts val="600"/>
                        </a:spcBef>
                        <a:spcAft>
                          <a:spcPts val="600"/>
                        </a:spcAft>
                      </a:pPr>
                      <a:r>
                        <a:rPr lang="vi-VN" sz="1400">
                          <a:effectLst/>
                          <a:latin typeface="#9Slide03 SFU Futura_12 (Headings)"/>
                        </a:rPr>
                        <a:t>3</a:t>
                      </a:r>
                      <a:endParaRPr lang="en-US" sz="1300">
                        <a:effectLst/>
                        <a:latin typeface="#9Slide03 SFU Futura_12 (Headings)"/>
                        <a:ea typeface="Times New Roman" panose="02020603050405020304" pitchFamily="18" charset="0"/>
                      </a:endParaRPr>
                    </a:p>
                  </a:txBody>
                  <a:tcPr marL="63500" marR="63500" marT="63500" marB="63500"/>
                </a:tc>
                <a:tc>
                  <a:txBody>
                    <a:bodyPr/>
                    <a:lstStyle/>
                    <a:p>
                      <a:pPr marL="0" marR="0" algn="just">
                        <a:lnSpc>
                          <a:spcPct val="115000"/>
                        </a:lnSpc>
                        <a:spcBef>
                          <a:spcPts val="600"/>
                        </a:spcBef>
                        <a:spcAft>
                          <a:spcPts val="600"/>
                        </a:spcAft>
                      </a:pPr>
                      <a:r>
                        <a:rPr lang="vi-VN" sz="1400">
                          <a:effectLst/>
                          <a:latin typeface="#9Slide03 SFU Futura_12 (Headings)"/>
                        </a:rPr>
                        <a:t>Xây dựng giải thuật nhận diện mã vạch</a:t>
                      </a:r>
                      <a:endParaRPr lang="en-US" sz="1300">
                        <a:effectLst/>
                        <a:latin typeface="#9Slide03 SFU Futura_12 (Headings)"/>
                        <a:ea typeface="Times New Roman" panose="02020603050405020304" pitchFamily="18" charset="0"/>
                      </a:endParaRPr>
                    </a:p>
                  </a:txBody>
                  <a:tcPr marL="63500" marR="63500" marT="63500" marB="63500"/>
                </a:tc>
                <a:tc>
                  <a:txBody>
                    <a:bodyPr/>
                    <a:lstStyle/>
                    <a:p>
                      <a:pPr marL="0" marR="0" algn="just">
                        <a:lnSpc>
                          <a:spcPct val="115000"/>
                        </a:lnSpc>
                        <a:spcBef>
                          <a:spcPts val="600"/>
                        </a:spcBef>
                        <a:spcAft>
                          <a:spcPts val="600"/>
                        </a:spcAft>
                      </a:pPr>
                      <a:r>
                        <a:rPr lang="vi-VN" sz="1400">
                          <a:effectLst/>
                          <a:latin typeface="#9Slide03 SFU Futura_12 (Headings)"/>
                        </a:rPr>
                        <a:t> </a:t>
                      </a:r>
                      <a:endParaRPr lang="en-US" sz="1300">
                        <a:effectLst/>
                        <a:latin typeface="#9Slide03 SFU Futura_12 (Headings)"/>
                        <a:ea typeface="Times New Roman" panose="02020603050405020304" pitchFamily="18" charset="0"/>
                      </a:endParaRPr>
                    </a:p>
                  </a:txBody>
                  <a:tcPr marL="63500" marR="63500" marT="63500" marB="63500"/>
                </a:tc>
                <a:tc>
                  <a:txBody>
                    <a:bodyPr/>
                    <a:lstStyle/>
                    <a:p>
                      <a:pPr marL="0" marR="0" algn="just">
                        <a:lnSpc>
                          <a:spcPct val="115000"/>
                        </a:lnSpc>
                        <a:spcBef>
                          <a:spcPts val="600"/>
                        </a:spcBef>
                        <a:spcAft>
                          <a:spcPts val="600"/>
                        </a:spcAft>
                      </a:pPr>
                      <a:r>
                        <a:rPr lang="vi-VN" sz="1400">
                          <a:effectLst/>
                          <a:latin typeface="#9Slide03 SFU Futura_12 (Headings)"/>
                        </a:rPr>
                        <a:t> </a:t>
                      </a:r>
                      <a:endParaRPr lang="en-US" sz="1300">
                        <a:effectLst/>
                        <a:latin typeface="#9Slide03 SFU Futura_12 (Headings)"/>
                        <a:ea typeface="Times New Roman" panose="02020603050405020304" pitchFamily="18" charset="0"/>
                      </a:endParaRPr>
                    </a:p>
                  </a:txBody>
                  <a:tcPr marL="63500" marR="63500" marT="63500" marB="63500">
                    <a:solidFill>
                      <a:schemeClr val="accent6"/>
                    </a:solidFill>
                  </a:tcPr>
                </a:tc>
                <a:tc>
                  <a:txBody>
                    <a:bodyPr/>
                    <a:lstStyle/>
                    <a:p>
                      <a:pPr marL="0" marR="0" algn="just">
                        <a:lnSpc>
                          <a:spcPct val="115000"/>
                        </a:lnSpc>
                        <a:spcBef>
                          <a:spcPts val="600"/>
                        </a:spcBef>
                        <a:spcAft>
                          <a:spcPts val="600"/>
                        </a:spcAft>
                      </a:pPr>
                      <a:r>
                        <a:rPr lang="vi-VN" sz="1400">
                          <a:effectLst/>
                          <a:latin typeface="#9Slide03 SFU Futura_12 (Headings)"/>
                        </a:rPr>
                        <a:t> </a:t>
                      </a:r>
                      <a:endParaRPr lang="en-US" sz="1300">
                        <a:effectLst/>
                        <a:latin typeface="#9Slide03 SFU Futura_12 (Headings)"/>
                        <a:ea typeface="Times New Roman" panose="02020603050405020304" pitchFamily="18" charset="0"/>
                      </a:endParaRPr>
                    </a:p>
                  </a:txBody>
                  <a:tcPr marL="63500" marR="63500" marT="63500" marB="63500"/>
                </a:tc>
                <a:tc>
                  <a:txBody>
                    <a:bodyPr/>
                    <a:lstStyle/>
                    <a:p>
                      <a:pPr marL="0" marR="0" algn="just">
                        <a:lnSpc>
                          <a:spcPct val="115000"/>
                        </a:lnSpc>
                        <a:spcBef>
                          <a:spcPts val="600"/>
                        </a:spcBef>
                        <a:spcAft>
                          <a:spcPts val="600"/>
                        </a:spcAft>
                      </a:pPr>
                      <a:r>
                        <a:rPr lang="vi-VN" sz="1400">
                          <a:effectLst/>
                          <a:latin typeface="#9Slide03 SFU Futura_12 (Headings)"/>
                        </a:rPr>
                        <a:t> </a:t>
                      </a:r>
                      <a:endParaRPr lang="en-US" sz="1300">
                        <a:effectLst/>
                        <a:latin typeface="#9Slide03 SFU Futura_12 (Headings)"/>
                        <a:ea typeface="Times New Roman" panose="02020603050405020304" pitchFamily="18" charset="0"/>
                      </a:endParaRPr>
                    </a:p>
                  </a:txBody>
                  <a:tcPr marL="63500" marR="63500" marT="63500" marB="63500"/>
                </a:tc>
                <a:extLst>
                  <a:ext uri="{0D108BD9-81ED-4DB2-BD59-A6C34878D82A}">
                    <a16:rowId xmlns:a16="http://schemas.microsoft.com/office/drawing/2014/main" val="3581296490"/>
                  </a:ext>
                </a:extLst>
              </a:tr>
              <a:tr h="735562">
                <a:tc>
                  <a:txBody>
                    <a:bodyPr/>
                    <a:lstStyle/>
                    <a:p>
                      <a:pPr marL="0" marR="0" algn="ctr">
                        <a:lnSpc>
                          <a:spcPct val="115000"/>
                        </a:lnSpc>
                        <a:spcBef>
                          <a:spcPts val="600"/>
                        </a:spcBef>
                        <a:spcAft>
                          <a:spcPts val="600"/>
                        </a:spcAft>
                      </a:pPr>
                      <a:r>
                        <a:rPr lang="vi-VN" sz="1400">
                          <a:effectLst/>
                          <a:latin typeface="#9Slide03 SFU Futura_12 (Headings)"/>
                        </a:rPr>
                        <a:t>4</a:t>
                      </a:r>
                      <a:endParaRPr lang="en-US" sz="1300">
                        <a:effectLst/>
                        <a:latin typeface="#9Slide03 SFU Futura_12 (Headings)"/>
                        <a:ea typeface="Times New Roman" panose="02020603050405020304" pitchFamily="18" charset="0"/>
                      </a:endParaRPr>
                    </a:p>
                  </a:txBody>
                  <a:tcPr marL="63500" marR="63500" marT="63500" marB="63500"/>
                </a:tc>
                <a:tc>
                  <a:txBody>
                    <a:bodyPr/>
                    <a:lstStyle/>
                    <a:p>
                      <a:pPr marL="0" marR="0" algn="just">
                        <a:lnSpc>
                          <a:spcPct val="115000"/>
                        </a:lnSpc>
                        <a:spcBef>
                          <a:spcPts val="600"/>
                        </a:spcBef>
                        <a:spcAft>
                          <a:spcPts val="600"/>
                        </a:spcAft>
                      </a:pPr>
                      <a:r>
                        <a:rPr lang="vi-VN" sz="1400">
                          <a:effectLst/>
                          <a:latin typeface="#9Slide03 SFU Futura_12 (Headings)"/>
                        </a:rPr>
                        <a:t>Xây dựng giao diện cho chương trình(GUI)</a:t>
                      </a:r>
                      <a:endParaRPr lang="en-US" sz="1300">
                        <a:effectLst/>
                        <a:latin typeface="#9Slide03 SFU Futura_12 (Headings)"/>
                        <a:ea typeface="Times New Roman" panose="02020603050405020304" pitchFamily="18" charset="0"/>
                      </a:endParaRPr>
                    </a:p>
                  </a:txBody>
                  <a:tcPr marL="63500" marR="63500" marT="63500" marB="63500"/>
                </a:tc>
                <a:tc>
                  <a:txBody>
                    <a:bodyPr/>
                    <a:lstStyle/>
                    <a:p>
                      <a:pPr marL="0" marR="0" algn="just">
                        <a:lnSpc>
                          <a:spcPct val="115000"/>
                        </a:lnSpc>
                        <a:spcBef>
                          <a:spcPts val="600"/>
                        </a:spcBef>
                        <a:spcAft>
                          <a:spcPts val="600"/>
                        </a:spcAft>
                      </a:pPr>
                      <a:r>
                        <a:rPr lang="vi-VN" sz="1400">
                          <a:effectLst/>
                          <a:latin typeface="#9Slide03 SFU Futura_12 (Headings)"/>
                        </a:rPr>
                        <a:t> </a:t>
                      </a:r>
                      <a:endParaRPr lang="en-US" sz="1300">
                        <a:effectLst/>
                        <a:latin typeface="#9Slide03 SFU Futura_12 (Headings)"/>
                        <a:ea typeface="Times New Roman" panose="02020603050405020304" pitchFamily="18" charset="0"/>
                      </a:endParaRPr>
                    </a:p>
                  </a:txBody>
                  <a:tcPr marL="63500" marR="63500" marT="63500" marB="63500"/>
                </a:tc>
                <a:tc>
                  <a:txBody>
                    <a:bodyPr/>
                    <a:lstStyle/>
                    <a:p>
                      <a:pPr marL="0" marR="0" algn="just">
                        <a:lnSpc>
                          <a:spcPct val="115000"/>
                        </a:lnSpc>
                        <a:spcBef>
                          <a:spcPts val="600"/>
                        </a:spcBef>
                        <a:spcAft>
                          <a:spcPts val="600"/>
                        </a:spcAft>
                      </a:pPr>
                      <a:r>
                        <a:rPr lang="vi-VN" sz="1400">
                          <a:effectLst/>
                          <a:latin typeface="#9Slide03 SFU Futura_12 (Headings)"/>
                        </a:rPr>
                        <a:t> </a:t>
                      </a:r>
                      <a:endParaRPr lang="en-US" sz="1300">
                        <a:effectLst/>
                        <a:latin typeface="#9Slide03 SFU Futura_12 (Headings)"/>
                        <a:ea typeface="Times New Roman" panose="02020603050405020304" pitchFamily="18" charset="0"/>
                      </a:endParaRPr>
                    </a:p>
                  </a:txBody>
                  <a:tcPr marL="63500" marR="63500" marT="63500" marB="63500">
                    <a:solidFill>
                      <a:schemeClr val="accent6"/>
                    </a:solidFill>
                  </a:tcPr>
                </a:tc>
                <a:tc>
                  <a:txBody>
                    <a:bodyPr/>
                    <a:lstStyle/>
                    <a:p>
                      <a:pPr marL="0" marR="0" algn="just">
                        <a:lnSpc>
                          <a:spcPct val="115000"/>
                        </a:lnSpc>
                        <a:spcBef>
                          <a:spcPts val="600"/>
                        </a:spcBef>
                        <a:spcAft>
                          <a:spcPts val="600"/>
                        </a:spcAft>
                      </a:pPr>
                      <a:r>
                        <a:rPr lang="vi-VN" sz="1400">
                          <a:effectLst/>
                          <a:latin typeface="#9Slide03 SFU Futura_12 (Headings)"/>
                        </a:rPr>
                        <a:t> </a:t>
                      </a:r>
                      <a:endParaRPr lang="en-US" sz="1300">
                        <a:effectLst/>
                        <a:latin typeface="#9Slide03 SFU Futura_12 (Headings)"/>
                        <a:ea typeface="Times New Roman" panose="02020603050405020304" pitchFamily="18" charset="0"/>
                      </a:endParaRPr>
                    </a:p>
                  </a:txBody>
                  <a:tcPr marL="63500" marR="63500" marT="63500" marB="63500">
                    <a:solidFill>
                      <a:schemeClr val="accent6"/>
                    </a:solidFill>
                  </a:tcPr>
                </a:tc>
                <a:tc>
                  <a:txBody>
                    <a:bodyPr/>
                    <a:lstStyle/>
                    <a:p>
                      <a:pPr marL="0" marR="0" algn="just">
                        <a:lnSpc>
                          <a:spcPct val="115000"/>
                        </a:lnSpc>
                        <a:spcBef>
                          <a:spcPts val="600"/>
                        </a:spcBef>
                        <a:spcAft>
                          <a:spcPts val="600"/>
                        </a:spcAft>
                      </a:pPr>
                      <a:r>
                        <a:rPr lang="vi-VN" sz="1400">
                          <a:effectLst/>
                          <a:latin typeface="#9Slide03 SFU Futura_12 (Headings)"/>
                        </a:rPr>
                        <a:t> </a:t>
                      </a:r>
                      <a:endParaRPr lang="en-US" sz="1300">
                        <a:effectLst/>
                        <a:latin typeface="#9Slide03 SFU Futura_12 (Headings)"/>
                        <a:ea typeface="Times New Roman" panose="02020603050405020304" pitchFamily="18" charset="0"/>
                      </a:endParaRPr>
                    </a:p>
                  </a:txBody>
                  <a:tcPr marL="63500" marR="63500" marT="63500" marB="63500"/>
                </a:tc>
                <a:extLst>
                  <a:ext uri="{0D108BD9-81ED-4DB2-BD59-A6C34878D82A}">
                    <a16:rowId xmlns:a16="http://schemas.microsoft.com/office/drawing/2014/main" val="4191854975"/>
                  </a:ext>
                </a:extLst>
              </a:tr>
              <a:tr h="735562">
                <a:tc>
                  <a:txBody>
                    <a:bodyPr/>
                    <a:lstStyle/>
                    <a:p>
                      <a:pPr marL="0" marR="0" algn="ctr">
                        <a:lnSpc>
                          <a:spcPct val="115000"/>
                        </a:lnSpc>
                        <a:spcBef>
                          <a:spcPts val="600"/>
                        </a:spcBef>
                        <a:spcAft>
                          <a:spcPts val="600"/>
                        </a:spcAft>
                      </a:pPr>
                      <a:r>
                        <a:rPr lang="vi-VN" sz="1400">
                          <a:effectLst/>
                          <a:latin typeface="#9Slide03 SFU Futura_12 (Headings)"/>
                        </a:rPr>
                        <a:t>5</a:t>
                      </a:r>
                      <a:endParaRPr lang="en-US" sz="1300">
                        <a:effectLst/>
                        <a:latin typeface="#9Slide03 SFU Futura_12 (Headings)"/>
                        <a:ea typeface="Times New Roman" panose="02020603050405020304" pitchFamily="18" charset="0"/>
                      </a:endParaRPr>
                    </a:p>
                  </a:txBody>
                  <a:tcPr marL="63500" marR="63500" marT="63500" marB="63500"/>
                </a:tc>
                <a:tc>
                  <a:txBody>
                    <a:bodyPr/>
                    <a:lstStyle/>
                    <a:p>
                      <a:pPr marL="0" marR="0" algn="just">
                        <a:lnSpc>
                          <a:spcPct val="115000"/>
                        </a:lnSpc>
                        <a:spcBef>
                          <a:spcPts val="600"/>
                        </a:spcBef>
                        <a:spcAft>
                          <a:spcPts val="600"/>
                        </a:spcAft>
                      </a:pPr>
                      <a:r>
                        <a:rPr lang="vi-VN" sz="1400">
                          <a:effectLst/>
                          <a:latin typeface="#9Slide03 SFU Futura_12 (Headings)"/>
                        </a:rPr>
                        <a:t>Ghép các phần lại thành chương trình hoàn chỉnh</a:t>
                      </a:r>
                      <a:endParaRPr lang="en-US" sz="1300">
                        <a:effectLst/>
                        <a:latin typeface="#9Slide03 SFU Futura_12 (Headings)"/>
                        <a:ea typeface="Times New Roman" panose="02020603050405020304" pitchFamily="18" charset="0"/>
                      </a:endParaRPr>
                    </a:p>
                  </a:txBody>
                  <a:tcPr marL="63500" marR="63500" marT="63500" marB="63500"/>
                </a:tc>
                <a:tc>
                  <a:txBody>
                    <a:bodyPr/>
                    <a:lstStyle/>
                    <a:p>
                      <a:pPr marL="0" marR="0" algn="just">
                        <a:lnSpc>
                          <a:spcPct val="115000"/>
                        </a:lnSpc>
                        <a:spcBef>
                          <a:spcPts val="600"/>
                        </a:spcBef>
                        <a:spcAft>
                          <a:spcPts val="600"/>
                        </a:spcAft>
                      </a:pPr>
                      <a:r>
                        <a:rPr lang="vi-VN" sz="1400">
                          <a:effectLst/>
                          <a:latin typeface="#9Slide03 SFU Futura_12 (Headings)"/>
                        </a:rPr>
                        <a:t> </a:t>
                      </a:r>
                      <a:endParaRPr lang="en-US" sz="1300">
                        <a:effectLst/>
                        <a:latin typeface="#9Slide03 SFU Futura_12 (Headings)"/>
                        <a:ea typeface="Times New Roman" panose="02020603050405020304" pitchFamily="18" charset="0"/>
                      </a:endParaRPr>
                    </a:p>
                  </a:txBody>
                  <a:tcPr marL="63500" marR="63500" marT="63500" marB="63500"/>
                </a:tc>
                <a:tc>
                  <a:txBody>
                    <a:bodyPr/>
                    <a:lstStyle/>
                    <a:p>
                      <a:pPr marL="0" marR="0" algn="just">
                        <a:lnSpc>
                          <a:spcPct val="115000"/>
                        </a:lnSpc>
                        <a:spcBef>
                          <a:spcPts val="600"/>
                        </a:spcBef>
                        <a:spcAft>
                          <a:spcPts val="600"/>
                        </a:spcAft>
                      </a:pPr>
                      <a:r>
                        <a:rPr lang="vi-VN" sz="1400">
                          <a:effectLst/>
                          <a:latin typeface="#9Slide03 SFU Futura_12 (Headings)"/>
                        </a:rPr>
                        <a:t> </a:t>
                      </a:r>
                      <a:endParaRPr lang="en-US" sz="1300">
                        <a:effectLst/>
                        <a:latin typeface="#9Slide03 SFU Futura_12 (Headings)"/>
                        <a:ea typeface="Times New Roman" panose="02020603050405020304" pitchFamily="18" charset="0"/>
                      </a:endParaRPr>
                    </a:p>
                  </a:txBody>
                  <a:tcPr marL="63500" marR="63500" marT="63500" marB="63500"/>
                </a:tc>
                <a:tc>
                  <a:txBody>
                    <a:bodyPr/>
                    <a:lstStyle/>
                    <a:p>
                      <a:pPr marL="0" marR="0" algn="just">
                        <a:lnSpc>
                          <a:spcPct val="115000"/>
                        </a:lnSpc>
                        <a:spcBef>
                          <a:spcPts val="600"/>
                        </a:spcBef>
                        <a:spcAft>
                          <a:spcPts val="600"/>
                        </a:spcAft>
                      </a:pPr>
                      <a:r>
                        <a:rPr lang="vi-VN" sz="1400">
                          <a:effectLst/>
                          <a:latin typeface="#9Slide03 SFU Futura_12 (Headings)"/>
                        </a:rPr>
                        <a:t> </a:t>
                      </a:r>
                      <a:endParaRPr lang="en-US" sz="1300">
                        <a:effectLst/>
                        <a:latin typeface="#9Slide03 SFU Futura_12 (Headings)"/>
                        <a:ea typeface="Times New Roman" panose="02020603050405020304" pitchFamily="18" charset="0"/>
                      </a:endParaRPr>
                    </a:p>
                  </a:txBody>
                  <a:tcPr marL="63500" marR="63500" marT="63500" marB="63500">
                    <a:solidFill>
                      <a:schemeClr val="accent6"/>
                    </a:solidFill>
                  </a:tcPr>
                </a:tc>
                <a:tc>
                  <a:txBody>
                    <a:bodyPr/>
                    <a:lstStyle/>
                    <a:p>
                      <a:pPr marL="0" marR="0" algn="just">
                        <a:lnSpc>
                          <a:spcPct val="115000"/>
                        </a:lnSpc>
                        <a:spcBef>
                          <a:spcPts val="600"/>
                        </a:spcBef>
                        <a:spcAft>
                          <a:spcPts val="600"/>
                        </a:spcAft>
                      </a:pPr>
                      <a:r>
                        <a:rPr lang="vi-VN" sz="1400">
                          <a:effectLst/>
                          <a:latin typeface="#9Slide03 SFU Futura_12 (Headings)"/>
                        </a:rPr>
                        <a:t> </a:t>
                      </a:r>
                      <a:endParaRPr lang="en-US" sz="1300">
                        <a:effectLst/>
                        <a:latin typeface="#9Slide03 SFU Futura_12 (Headings)"/>
                        <a:ea typeface="Times New Roman" panose="02020603050405020304" pitchFamily="18" charset="0"/>
                      </a:endParaRPr>
                    </a:p>
                  </a:txBody>
                  <a:tcPr marL="63500" marR="63500" marT="63500" marB="63500">
                    <a:solidFill>
                      <a:schemeClr val="accent6"/>
                    </a:solidFill>
                  </a:tcPr>
                </a:tc>
                <a:extLst>
                  <a:ext uri="{0D108BD9-81ED-4DB2-BD59-A6C34878D82A}">
                    <a16:rowId xmlns:a16="http://schemas.microsoft.com/office/drawing/2014/main" val="245690130"/>
                  </a:ext>
                </a:extLst>
              </a:tr>
              <a:tr h="735562">
                <a:tc>
                  <a:txBody>
                    <a:bodyPr/>
                    <a:lstStyle/>
                    <a:p>
                      <a:pPr marL="0" marR="0" algn="ctr">
                        <a:lnSpc>
                          <a:spcPct val="115000"/>
                        </a:lnSpc>
                        <a:spcBef>
                          <a:spcPts val="600"/>
                        </a:spcBef>
                        <a:spcAft>
                          <a:spcPts val="600"/>
                        </a:spcAft>
                      </a:pPr>
                      <a:r>
                        <a:rPr lang="vi-VN" sz="1400">
                          <a:effectLst/>
                          <a:latin typeface="#9Slide03 SFU Futura_12 (Headings)"/>
                        </a:rPr>
                        <a:t>6</a:t>
                      </a:r>
                      <a:endParaRPr lang="en-US" sz="1300">
                        <a:effectLst/>
                        <a:latin typeface="#9Slide03 SFU Futura_12 (Headings)"/>
                        <a:ea typeface="Times New Roman" panose="02020603050405020304" pitchFamily="18" charset="0"/>
                      </a:endParaRPr>
                    </a:p>
                  </a:txBody>
                  <a:tcPr marL="63500" marR="63500" marT="63500" marB="63500"/>
                </a:tc>
                <a:tc>
                  <a:txBody>
                    <a:bodyPr/>
                    <a:lstStyle/>
                    <a:p>
                      <a:pPr marL="0" marR="0" algn="just">
                        <a:lnSpc>
                          <a:spcPct val="115000"/>
                        </a:lnSpc>
                        <a:spcBef>
                          <a:spcPts val="600"/>
                        </a:spcBef>
                        <a:spcAft>
                          <a:spcPts val="600"/>
                        </a:spcAft>
                      </a:pPr>
                      <a:r>
                        <a:rPr lang="vi-VN" sz="1400">
                          <a:effectLst/>
                          <a:latin typeface="#9Slide03 SFU Futura_12 (Headings)"/>
                        </a:rPr>
                        <a:t>Tổng hợp và viết báo cáo cho bài tập lớn.</a:t>
                      </a:r>
                      <a:endParaRPr lang="en-US" sz="1300">
                        <a:effectLst/>
                        <a:latin typeface="#9Slide03 SFU Futura_12 (Headings)"/>
                        <a:ea typeface="Times New Roman" panose="02020603050405020304" pitchFamily="18" charset="0"/>
                      </a:endParaRPr>
                    </a:p>
                  </a:txBody>
                  <a:tcPr marL="63500" marR="63500" marT="63500" marB="63500"/>
                </a:tc>
                <a:tc>
                  <a:txBody>
                    <a:bodyPr/>
                    <a:lstStyle/>
                    <a:p>
                      <a:pPr marL="0" marR="0" algn="just">
                        <a:lnSpc>
                          <a:spcPct val="115000"/>
                        </a:lnSpc>
                        <a:spcBef>
                          <a:spcPts val="600"/>
                        </a:spcBef>
                        <a:spcAft>
                          <a:spcPts val="600"/>
                        </a:spcAft>
                      </a:pPr>
                      <a:r>
                        <a:rPr lang="vi-VN" sz="1400">
                          <a:effectLst/>
                          <a:latin typeface="#9Slide03 SFU Futura_12 (Headings)"/>
                        </a:rPr>
                        <a:t> </a:t>
                      </a:r>
                      <a:endParaRPr lang="en-US" sz="1300">
                        <a:effectLst/>
                        <a:latin typeface="#9Slide03 SFU Futura_12 (Headings)"/>
                        <a:ea typeface="Times New Roman" panose="02020603050405020304" pitchFamily="18" charset="0"/>
                      </a:endParaRPr>
                    </a:p>
                  </a:txBody>
                  <a:tcPr marL="63500" marR="63500" marT="63500" marB="63500"/>
                </a:tc>
                <a:tc>
                  <a:txBody>
                    <a:bodyPr/>
                    <a:lstStyle/>
                    <a:p>
                      <a:pPr marL="0" marR="0" algn="just">
                        <a:lnSpc>
                          <a:spcPct val="115000"/>
                        </a:lnSpc>
                        <a:spcBef>
                          <a:spcPts val="600"/>
                        </a:spcBef>
                        <a:spcAft>
                          <a:spcPts val="600"/>
                        </a:spcAft>
                      </a:pPr>
                      <a:r>
                        <a:rPr lang="vi-VN" sz="1400">
                          <a:effectLst/>
                          <a:latin typeface="#9Slide03 SFU Futura_12 (Headings)"/>
                        </a:rPr>
                        <a:t> </a:t>
                      </a:r>
                      <a:endParaRPr lang="en-US" sz="1300">
                        <a:effectLst/>
                        <a:latin typeface="#9Slide03 SFU Futura_12 (Headings)"/>
                        <a:ea typeface="Times New Roman" panose="02020603050405020304" pitchFamily="18" charset="0"/>
                      </a:endParaRPr>
                    </a:p>
                  </a:txBody>
                  <a:tcPr marL="63500" marR="63500" marT="63500" marB="63500"/>
                </a:tc>
                <a:tc>
                  <a:txBody>
                    <a:bodyPr/>
                    <a:lstStyle/>
                    <a:p>
                      <a:pPr marL="0" marR="0" algn="just">
                        <a:lnSpc>
                          <a:spcPct val="115000"/>
                        </a:lnSpc>
                        <a:spcBef>
                          <a:spcPts val="600"/>
                        </a:spcBef>
                        <a:spcAft>
                          <a:spcPts val="600"/>
                        </a:spcAft>
                      </a:pPr>
                      <a:r>
                        <a:rPr lang="vi-VN" sz="1400">
                          <a:effectLst/>
                          <a:latin typeface="#9Slide03 SFU Futura_12 (Headings)"/>
                        </a:rPr>
                        <a:t> </a:t>
                      </a:r>
                      <a:endParaRPr lang="en-US" sz="1300">
                        <a:effectLst/>
                        <a:latin typeface="#9Slide03 SFU Futura_12 (Headings)"/>
                        <a:ea typeface="Times New Roman" panose="02020603050405020304" pitchFamily="18" charset="0"/>
                      </a:endParaRPr>
                    </a:p>
                  </a:txBody>
                  <a:tcPr marL="63500" marR="63500" marT="63500" marB="63500"/>
                </a:tc>
                <a:tc>
                  <a:txBody>
                    <a:bodyPr/>
                    <a:lstStyle/>
                    <a:p>
                      <a:pPr marL="0" marR="0" algn="just">
                        <a:lnSpc>
                          <a:spcPct val="115000"/>
                        </a:lnSpc>
                        <a:spcBef>
                          <a:spcPts val="600"/>
                        </a:spcBef>
                        <a:spcAft>
                          <a:spcPts val="600"/>
                        </a:spcAft>
                      </a:pPr>
                      <a:r>
                        <a:rPr lang="vi-VN" sz="1400">
                          <a:effectLst/>
                          <a:latin typeface="#9Slide03 SFU Futura_12 (Headings)"/>
                        </a:rPr>
                        <a:t> </a:t>
                      </a:r>
                      <a:endParaRPr lang="en-US" sz="1300">
                        <a:effectLst/>
                        <a:latin typeface="#9Slide03 SFU Futura_12 (Headings)"/>
                        <a:ea typeface="Times New Roman" panose="02020603050405020304" pitchFamily="18" charset="0"/>
                      </a:endParaRPr>
                    </a:p>
                  </a:txBody>
                  <a:tcPr marL="63500" marR="63500" marT="63500" marB="63500">
                    <a:solidFill>
                      <a:schemeClr val="accent6"/>
                    </a:solidFill>
                  </a:tcPr>
                </a:tc>
                <a:extLst>
                  <a:ext uri="{0D108BD9-81ED-4DB2-BD59-A6C34878D82A}">
                    <a16:rowId xmlns:a16="http://schemas.microsoft.com/office/drawing/2014/main" val="201152791"/>
                  </a:ext>
                </a:extLst>
              </a:tr>
            </a:tbl>
          </a:graphicData>
        </a:graphic>
      </p:graphicFrame>
    </p:spTree>
    <p:extLst>
      <p:ext uri="{BB962C8B-B14F-4D97-AF65-F5344CB8AC3E}">
        <p14:creationId xmlns:p14="http://schemas.microsoft.com/office/powerpoint/2010/main" val="3043680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anim calcmode="lin" valueType="num">
                                      <p:cBhvr>
                                        <p:cTn id="8" dur="500" fill="hold"/>
                                        <p:tgtEl>
                                          <p:spTgt spid="6"/>
                                        </p:tgtEl>
                                        <p:attrNameLst>
                                          <p:attrName>ppt_x</p:attrName>
                                        </p:attrNameLst>
                                      </p:cBhvr>
                                      <p:tavLst>
                                        <p:tav tm="0">
                                          <p:val>
                                            <p:strVal val="#ppt_x"/>
                                          </p:val>
                                        </p:tav>
                                        <p:tav tm="100000">
                                          <p:val>
                                            <p:strVal val="#ppt_x"/>
                                          </p:val>
                                        </p:tav>
                                      </p:tavLst>
                                    </p:anim>
                                    <p:anim calcmode="lin" valueType="num">
                                      <p:cBhvr>
                                        <p:cTn id="9" dur="5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additive="base">
                                        <p:cTn id="14" dur="500" fill="hold"/>
                                        <p:tgtEl>
                                          <p:spTgt spid="3"/>
                                        </p:tgtEl>
                                        <p:attrNameLst>
                                          <p:attrName>ppt_x</p:attrName>
                                        </p:attrNameLst>
                                      </p:cBhvr>
                                      <p:tavLst>
                                        <p:tav tm="0">
                                          <p:val>
                                            <p:strVal val="#ppt_x"/>
                                          </p:val>
                                        </p:tav>
                                        <p:tav tm="100000">
                                          <p:val>
                                            <p:strVal val="#ppt_x"/>
                                          </p:val>
                                        </p:tav>
                                      </p:tavLst>
                                    </p:anim>
                                    <p:anim calcmode="lin" valueType="num">
                                      <p:cBhvr additive="base">
                                        <p:cTn id="15"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4F852CB7-288B-C681-85EE-48F977FD7A00}"/>
              </a:ext>
            </a:extLst>
          </p:cNvPr>
          <p:cNvSpPr txBox="1"/>
          <p:nvPr/>
        </p:nvSpPr>
        <p:spPr>
          <a:xfrm>
            <a:off x="862589" y="61265"/>
            <a:ext cx="10408453" cy="646331"/>
          </a:xfrm>
          <a:prstGeom prst="rect">
            <a:avLst/>
          </a:prstGeom>
          <a:noFill/>
        </p:spPr>
        <p:txBody>
          <a:bodyPr wrap="square">
            <a:spAutoFit/>
          </a:bodyPr>
          <a:lstStyle/>
          <a:p>
            <a:pPr algn="ctr"/>
            <a:r>
              <a:rPr lang="en-US" sz="3600" b="1">
                <a:solidFill>
                  <a:schemeClr val="accent6"/>
                </a:solidFill>
                <a:latin typeface="#9Slide03 IcielPanton Light" panose="00000400000000000000" pitchFamily="2" charset="0"/>
              </a:rPr>
              <a:t>Bảng Phân Công Công Việc Thực Hiện</a:t>
            </a:r>
            <a:endParaRPr lang="en-US" sz="3200" b="1">
              <a:solidFill>
                <a:schemeClr val="accent6"/>
              </a:solidFill>
              <a:latin typeface="#9Slide03 IcielPanton Light" panose="00000400000000000000" pitchFamily="2" charset="0"/>
            </a:endParaRPr>
          </a:p>
        </p:txBody>
      </p:sp>
      <p:graphicFrame>
        <p:nvGraphicFramePr>
          <p:cNvPr id="2" name="Table 2">
            <a:extLst>
              <a:ext uri="{FF2B5EF4-FFF2-40B4-BE49-F238E27FC236}">
                <a16:creationId xmlns:a16="http://schemas.microsoft.com/office/drawing/2014/main" id="{192CC0BB-2DE6-79D0-3B43-31E354FC5A29}"/>
              </a:ext>
            </a:extLst>
          </p:cNvPr>
          <p:cNvGraphicFramePr>
            <a:graphicFrameLocks noGrp="1"/>
          </p:cNvGraphicFramePr>
          <p:nvPr>
            <p:extLst>
              <p:ext uri="{D42A27DB-BD31-4B8C-83A1-F6EECF244321}">
                <p14:modId xmlns:p14="http://schemas.microsoft.com/office/powerpoint/2010/main" val="1702515464"/>
              </p:ext>
            </p:extLst>
          </p:nvPr>
        </p:nvGraphicFramePr>
        <p:xfrm>
          <a:off x="118354" y="971439"/>
          <a:ext cx="11955292" cy="4478609"/>
        </p:xfrm>
        <a:graphic>
          <a:graphicData uri="http://schemas.openxmlformats.org/drawingml/2006/table">
            <a:tbl>
              <a:tblPr firstRow="1" bandRow="1">
                <a:tableStyleId>{E8B1032C-EA38-4F05-BA0D-38AFFFC7BED3}</a:tableStyleId>
              </a:tblPr>
              <a:tblGrid>
                <a:gridCol w="1564532">
                  <a:extLst>
                    <a:ext uri="{9D8B030D-6E8A-4147-A177-3AD203B41FA5}">
                      <a16:colId xmlns:a16="http://schemas.microsoft.com/office/drawing/2014/main" val="1478100664"/>
                    </a:ext>
                  </a:extLst>
                </a:gridCol>
                <a:gridCol w="10390760">
                  <a:extLst>
                    <a:ext uri="{9D8B030D-6E8A-4147-A177-3AD203B41FA5}">
                      <a16:colId xmlns:a16="http://schemas.microsoft.com/office/drawing/2014/main" val="3424243095"/>
                    </a:ext>
                  </a:extLst>
                </a:gridCol>
              </a:tblGrid>
              <a:tr h="1460676">
                <a:tc>
                  <a:txBody>
                    <a:bodyPr/>
                    <a:lstStyle/>
                    <a:p>
                      <a:pPr algn="ctr">
                        <a:lnSpc>
                          <a:spcPct val="100000"/>
                        </a:lnSpc>
                        <a:spcAft>
                          <a:spcPts val="0"/>
                        </a:spcAft>
                      </a:pPr>
                      <a:r>
                        <a:rPr lang="en-US" sz="2000" b="0">
                          <a:latin typeface="#9Slide03 SFU Futura_12 (Headings)"/>
                        </a:rPr>
                        <a:t>VŨ THỊ HỒNG OANH</a:t>
                      </a:r>
                      <a:endParaRPr lang="en-US" sz="2000" b="0" dirty="0">
                        <a:latin typeface="#9Slide03 SFU Futura_12 (Headings)"/>
                      </a:endParaRPr>
                    </a:p>
                  </a:txBody>
                  <a:tcPr anchor="ctr"/>
                </a:tc>
                <a:tc>
                  <a:txBody>
                    <a:bodyPr/>
                    <a:lstStyle/>
                    <a:p>
                      <a:pPr marL="342900" indent="-342900">
                        <a:lnSpc>
                          <a:spcPct val="100000"/>
                        </a:lnSpc>
                        <a:spcAft>
                          <a:spcPts val="0"/>
                        </a:spcAft>
                        <a:buFontTx/>
                        <a:buChar char="-"/>
                      </a:pPr>
                      <a:r>
                        <a:rPr lang="vi-VN" sz="2000" b="0" kern="1200">
                          <a:solidFill>
                            <a:schemeClr val="tx1"/>
                          </a:solidFill>
                          <a:effectLst/>
                          <a:latin typeface="#9Slide03 SFU Futura_12 (Headings)"/>
                        </a:rPr>
                        <a:t>Xây dựng giải thuật nhận diện mã vạch</a:t>
                      </a:r>
                      <a:endParaRPr lang="en-US" sz="2000" b="0">
                        <a:effectLst/>
                        <a:latin typeface="#9Slide03 SFU Futura_12 (Headings)"/>
                      </a:endParaRPr>
                    </a:p>
                    <a:p>
                      <a:pPr marL="342900" indent="-342900">
                        <a:lnSpc>
                          <a:spcPct val="100000"/>
                        </a:lnSpc>
                        <a:spcAft>
                          <a:spcPts val="0"/>
                        </a:spcAft>
                        <a:buFontTx/>
                        <a:buChar char="-"/>
                      </a:pPr>
                      <a:r>
                        <a:rPr lang="vi-VN" sz="2000" b="0" kern="1200">
                          <a:solidFill>
                            <a:schemeClr val="tx1"/>
                          </a:solidFill>
                          <a:effectLst/>
                          <a:latin typeface="#9Slide03 SFU Futura_12 (Headings)"/>
                        </a:rPr>
                        <a:t>Xây dựng khung chương trình</a:t>
                      </a:r>
                      <a:endParaRPr lang="en-US" sz="2000" b="0" dirty="0">
                        <a:effectLst/>
                        <a:latin typeface="#9Slide03 SFU Futura_12 (Headings)"/>
                      </a:endParaRPr>
                    </a:p>
                    <a:p>
                      <a:pPr marL="342900" indent="-342900">
                        <a:lnSpc>
                          <a:spcPct val="100000"/>
                        </a:lnSpc>
                        <a:spcAft>
                          <a:spcPts val="0"/>
                        </a:spcAft>
                        <a:buFontTx/>
                        <a:buChar char="-"/>
                      </a:pPr>
                      <a:r>
                        <a:rPr lang="vi-VN" sz="2000" b="0" kern="1200">
                          <a:solidFill>
                            <a:schemeClr val="tx1"/>
                          </a:solidFill>
                          <a:effectLst/>
                          <a:latin typeface="#9Slide03 SFU Futura_12 (Headings)"/>
                        </a:rPr>
                        <a:t>Ghép các phần lại thành chương trình hoàn chỉnh.</a:t>
                      </a:r>
                      <a:endParaRPr lang="en-US" sz="2000" b="0" dirty="0">
                        <a:effectLst/>
                        <a:latin typeface="#9Slide03 SFU Futura_12 (Headings)"/>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4086212617"/>
                  </a:ext>
                </a:extLst>
              </a:tr>
              <a:tr h="1452204">
                <a:tc>
                  <a:txBody>
                    <a:bodyPr/>
                    <a:lstStyle/>
                    <a:p>
                      <a:pPr algn="ctr">
                        <a:lnSpc>
                          <a:spcPct val="100000"/>
                        </a:lnSpc>
                        <a:spcAft>
                          <a:spcPts val="0"/>
                        </a:spcAft>
                      </a:pPr>
                      <a:r>
                        <a:rPr lang="en-US" sz="2000" b="0">
                          <a:latin typeface="#9Slide03 SFU Futura_12 (Headings)"/>
                        </a:rPr>
                        <a:t>NGUYỄN QUANG NIÊN</a:t>
                      </a:r>
                      <a:endParaRPr lang="en-US" sz="2000" b="0" dirty="0">
                        <a:latin typeface="#9Slide03 SFU Futura_12 (Headings)"/>
                      </a:endParaRPr>
                    </a:p>
                  </a:txBody>
                  <a:tcPr anchor="ctr"/>
                </a:tc>
                <a:tc>
                  <a:txBody>
                    <a:bodyPr/>
                    <a:lstStyle/>
                    <a:p>
                      <a:pPr marL="342900" indent="-342900">
                        <a:lnSpc>
                          <a:spcPct val="100000"/>
                        </a:lnSpc>
                        <a:spcAft>
                          <a:spcPts val="0"/>
                        </a:spcAft>
                        <a:buFontTx/>
                        <a:buChar char="-"/>
                      </a:pPr>
                      <a:r>
                        <a:rPr lang="vi-VN" sz="2000" kern="1200">
                          <a:solidFill>
                            <a:schemeClr val="tx1"/>
                          </a:solidFill>
                          <a:effectLst/>
                          <a:latin typeface="#9Slide03 SFU Futura_12 (Headings)"/>
                        </a:rPr>
                        <a:t>Xây dựng giải thuật nhận diện mã vạch</a:t>
                      </a:r>
                      <a:endParaRPr lang="en-US" sz="2000" b="0" kern="1200" dirty="0">
                        <a:solidFill>
                          <a:schemeClr val="tx1"/>
                        </a:solidFill>
                        <a:effectLst/>
                        <a:latin typeface="#9Slide03 SFU Futura_12 (Headings)"/>
                      </a:endParaRPr>
                    </a:p>
                    <a:p>
                      <a:pPr marL="342900" indent="-342900">
                        <a:lnSpc>
                          <a:spcPct val="100000"/>
                        </a:lnSpc>
                        <a:spcAft>
                          <a:spcPts val="0"/>
                        </a:spcAft>
                        <a:buFontTx/>
                        <a:buChar char="-"/>
                      </a:pPr>
                      <a:r>
                        <a:rPr lang="vi-VN" sz="2000" kern="1200">
                          <a:solidFill>
                            <a:schemeClr val="tx1"/>
                          </a:solidFill>
                          <a:effectLst/>
                          <a:latin typeface="#9Slide03 SFU Futura_12 (Headings)"/>
                        </a:rPr>
                        <a:t>Tổng hợp và viết báo cáo cho bài tập lớn</a:t>
                      </a:r>
                      <a:endParaRPr lang="en-US" sz="2000" b="0" kern="1200" dirty="0">
                        <a:solidFill>
                          <a:schemeClr val="tx1"/>
                        </a:solidFill>
                        <a:effectLst/>
                        <a:latin typeface="#9Slide03 SFU Futura_12 (Headings)"/>
                        <a:ea typeface="+mn-ea"/>
                        <a:cs typeface="+mn-cs"/>
                      </a:endParaRPr>
                    </a:p>
                  </a:txBody>
                  <a:tcPr marL="68580" marR="68580" marT="0" marB="0" anchor="ctr"/>
                </a:tc>
                <a:extLst>
                  <a:ext uri="{0D108BD9-81ED-4DB2-BD59-A6C34878D82A}">
                    <a16:rowId xmlns:a16="http://schemas.microsoft.com/office/drawing/2014/main" val="4114415438"/>
                  </a:ext>
                </a:extLst>
              </a:tr>
              <a:tr h="1565729">
                <a:tc>
                  <a:txBody>
                    <a:bodyPr/>
                    <a:lstStyle/>
                    <a:p>
                      <a:pPr algn="ctr">
                        <a:lnSpc>
                          <a:spcPct val="100000"/>
                        </a:lnSpc>
                        <a:spcAft>
                          <a:spcPts val="0"/>
                        </a:spcAft>
                      </a:pPr>
                      <a:r>
                        <a:rPr lang="en-US" sz="2000" b="0">
                          <a:latin typeface="#9Slide03 SFU Futura_12 (Headings)"/>
                        </a:rPr>
                        <a:t>ĐỔNG NGỌC THỦY TIÊN</a:t>
                      </a:r>
                      <a:endParaRPr lang="en-US" sz="2000" b="0" dirty="0">
                        <a:latin typeface="#9Slide03 SFU Futura_12 (Headings)"/>
                      </a:endParaRPr>
                    </a:p>
                  </a:txBody>
                  <a:tcPr anchor="ctr"/>
                </a:tc>
                <a:tc>
                  <a:txBody>
                    <a:bodyPr/>
                    <a:lstStyle/>
                    <a:p>
                      <a:pPr marL="342900" indent="-342900">
                        <a:lnSpc>
                          <a:spcPct val="100000"/>
                        </a:lnSpc>
                        <a:spcAft>
                          <a:spcPts val="0"/>
                        </a:spcAft>
                        <a:buFontTx/>
                        <a:buChar char="-"/>
                      </a:pPr>
                      <a:r>
                        <a:rPr lang="vi-VN" sz="2000" kern="1200">
                          <a:solidFill>
                            <a:schemeClr val="tx1"/>
                          </a:solidFill>
                          <a:effectLst/>
                          <a:latin typeface="#9Slide03 SFU Futura_12 (Headings)"/>
                        </a:rPr>
                        <a:t>Xây dựng giao diện cho chương trình(GUI)</a:t>
                      </a:r>
                      <a:endParaRPr lang="en-US" sz="2000" b="0" kern="1200" dirty="0">
                        <a:solidFill>
                          <a:schemeClr val="tx1"/>
                        </a:solidFill>
                        <a:effectLst/>
                        <a:latin typeface="#9Slide03 SFU Futura_12 (Headings)"/>
                      </a:endParaRPr>
                    </a:p>
                    <a:p>
                      <a:pPr marL="342900" indent="-342900">
                        <a:lnSpc>
                          <a:spcPct val="100000"/>
                        </a:lnSpc>
                        <a:spcAft>
                          <a:spcPts val="0"/>
                        </a:spcAft>
                        <a:buFontTx/>
                        <a:buChar char="-"/>
                      </a:pPr>
                      <a:r>
                        <a:rPr lang="vi-VN" sz="2000" kern="1200">
                          <a:solidFill>
                            <a:schemeClr val="tx1"/>
                          </a:solidFill>
                          <a:effectLst/>
                          <a:latin typeface="#9Slide03 SFU Futura_12 (Headings)"/>
                        </a:rPr>
                        <a:t>Lựa chọn hình ảnh và sản phẩm có mã vạch</a:t>
                      </a:r>
                      <a:endParaRPr lang="en-US" sz="2000" b="0" kern="1200" dirty="0">
                        <a:solidFill>
                          <a:schemeClr val="tx1"/>
                        </a:solidFill>
                        <a:effectLst/>
                        <a:latin typeface="#9Slide03 SFU Futura_12 (Headings)"/>
                      </a:endParaRPr>
                    </a:p>
                    <a:p>
                      <a:pPr marL="0" indent="0">
                        <a:lnSpc>
                          <a:spcPct val="100000"/>
                        </a:lnSpc>
                        <a:spcAft>
                          <a:spcPts val="0"/>
                        </a:spcAft>
                        <a:buFontTx/>
                        <a:buNone/>
                      </a:pPr>
                      <a:endParaRPr lang="en-US" sz="2000" b="0" kern="1200" dirty="0">
                        <a:solidFill>
                          <a:schemeClr val="tx1"/>
                        </a:solidFill>
                        <a:effectLst/>
                        <a:latin typeface="#9Slide03 SFU Futura_12 (Headings)"/>
                        <a:ea typeface="+mn-ea"/>
                        <a:cs typeface="+mn-cs"/>
                      </a:endParaRPr>
                    </a:p>
                  </a:txBody>
                  <a:tcPr marL="68580" marR="68580" marT="0" marB="0" anchor="ctr"/>
                </a:tc>
                <a:extLst>
                  <a:ext uri="{0D108BD9-81ED-4DB2-BD59-A6C34878D82A}">
                    <a16:rowId xmlns:a16="http://schemas.microsoft.com/office/drawing/2014/main" val="1930811858"/>
                  </a:ext>
                </a:extLst>
              </a:tr>
            </a:tbl>
          </a:graphicData>
        </a:graphic>
      </p:graphicFrame>
    </p:spTree>
    <p:extLst>
      <p:ext uri="{BB962C8B-B14F-4D97-AF65-F5344CB8AC3E}">
        <p14:creationId xmlns:p14="http://schemas.microsoft.com/office/powerpoint/2010/main" val="21422796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TextBox 80">
            <a:extLst>
              <a:ext uri="{FF2B5EF4-FFF2-40B4-BE49-F238E27FC236}">
                <a16:creationId xmlns:a16="http://schemas.microsoft.com/office/drawing/2014/main" id="{B3E6EC4D-F09F-E098-C4A9-D71725FCE86D}"/>
              </a:ext>
            </a:extLst>
          </p:cNvPr>
          <p:cNvSpPr txBox="1"/>
          <p:nvPr/>
        </p:nvSpPr>
        <p:spPr>
          <a:xfrm>
            <a:off x="351095" y="127454"/>
            <a:ext cx="10283190" cy="707886"/>
          </a:xfrm>
          <a:prstGeom prst="rect">
            <a:avLst/>
          </a:prstGeom>
          <a:noFill/>
        </p:spPr>
        <p:txBody>
          <a:bodyPr wrap="square" rtlCol="0">
            <a:spAutoFit/>
          </a:bodyPr>
          <a:lstStyle/>
          <a:p>
            <a:r>
              <a:rPr lang="en-US" sz="2000" b="1" dirty="0">
                <a:solidFill>
                  <a:srgbClr val="2D3566"/>
                </a:solidFill>
                <a:latin typeface="#9Slide03 IcielPanton Light" panose="00000400000000000000" pitchFamily="2" charset="0"/>
              </a:rPr>
              <a:t>HỌC VIỆN CÔNG NGHỆ BƯU CHÍNH VIỄN THÔNG – CƠ SỞ TP. HCM</a:t>
            </a:r>
          </a:p>
          <a:p>
            <a:r>
              <a:rPr lang="en-US" sz="2000" b="1">
                <a:solidFill>
                  <a:srgbClr val="2D3566"/>
                </a:solidFill>
                <a:latin typeface="#9Slide03 IcielPanton Light" panose="00000400000000000000" pitchFamily="2" charset="0"/>
              </a:rPr>
              <a:t>KHOA CÔNG NGHỆ THÔNG TIN II</a:t>
            </a:r>
            <a:endParaRPr lang="en-US" sz="2000" b="1" dirty="0">
              <a:solidFill>
                <a:srgbClr val="2D3566"/>
              </a:solidFill>
              <a:latin typeface="#9Slide03 IcielPanton Light" panose="00000400000000000000" pitchFamily="2" charset="0"/>
            </a:endParaRPr>
          </a:p>
        </p:txBody>
      </p:sp>
      <p:sp>
        <p:nvSpPr>
          <p:cNvPr id="91" name="TextBox 90">
            <a:extLst>
              <a:ext uri="{FF2B5EF4-FFF2-40B4-BE49-F238E27FC236}">
                <a16:creationId xmlns:a16="http://schemas.microsoft.com/office/drawing/2014/main" id="{E98DC420-1114-0C2C-A707-BF19F2B677DA}"/>
              </a:ext>
            </a:extLst>
          </p:cNvPr>
          <p:cNvSpPr txBox="1"/>
          <p:nvPr/>
        </p:nvSpPr>
        <p:spPr>
          <a:xfrm>
            <a:off x="378640" y="1572885"/>
            <a:ext cx="11434719" cy="1916422"/>
          </a:xfrm>
          <a:prstGeom prst="rect">
            <a:avLst/>
          </a:prstGeom>
          <a:noFill/>
        </p:spPr>
        <p:txBody>
          <a:bodyPr wrap="square" rtlCol="0">
            <a:spAutoFit/>
          </a:bodyPr>
          <a:lstStyle/>
          <a:p>
            <a:pPr algn="ctr"/>
            <a:r>
              <a:rPr lang="en-US" sz="6600" b="1" dirty="0">
                <a:solidFill>
                  <a:schemeClr val="accent6"/>
                </a:solidFill>
                <a:latin typeface="#9Slide03 Bebas Neue Bold" panose="020B0606020202050201" pitchFamily="34" charset="0"/>
              </a:rPr>
              <a:t>BÁO </a:t>
            </a:r>
            <a:r>
              <a:rPr lang="en-US" sz="6600" b="1">
                <a:solidFill>
                  <a:schemeClr val="accent6"/>
                </a:solidFill>
                <a:latin typeface="#9Slide03 Bebas Neue Bold" panose="020B0606020202050201" pitchFamily="34" charset="0"/>
              </a:rPr>
              <a:t>CÁO BÀI TẬP LỚớn</a:t>
            </a:r>
            <a:endParaRPr lang="en-US" sz="6600" b="1" dirty="0">
              <a:solidFill>
                <a:schemeClr val="accent6"/>
              </a:solidFill>
              <a:latin typeface="#9Slide03 Bebas Neue Bold" panose="020B0606020202050201" pitchFamily="34" charset="0"/>
            </a:endParaRPr>
          </a:p>
          <a:p>
            <a:pPr algn="ctr">
              <a:lnSpc>
                <a:spcPct val="150000"/>
              </a:lnSpc>
            </a:pPr>
            <a:r>
              <a:rPr lang="en-US" sz="4000" b="1" dirty="0" err="1">
                <a:solidFill>
                  <a:srgbClr val="92D050"/>
                </a:solidFill>
                <a:latin typeface="#9Slide03 SFU Futura_12" panose="00000400000000000000" pitchFamily="2" charset="0"/>
              </a:rPr>
              <a:t>Học</a:t>
            </a:r>
            <a:r>
              <a:rPr lang="en-US" sz="4000" b="1" dirty="0">
                <a:solidFill>
                  <a:srgbClr val="92D050"/>
                </a:solidFill>
                <a:latin typeface="#9Slide03 SFU Futura_12" panose="00000400000000000000" pitchFamily="2" charset="0"/>
              </a:rPr>
              <a:t> </a:t>
            </a:r>
            <a:r>
              <a:rPr lang="en-US" sz="4000" b="1" dirty="0" err="1">
                <a:solidFill>
                  <a:srgbClr val="92D050"/>
                </a:solidFill>
                <a:latin typeface="#9Slide03 SFU Futura_12" panose="00000400000000000000" pitchFamily="2" charset="0"/>
              </a:rPr>
              <a:t>Phần</a:t>
            </a:r>
            <a:r>
              <a:rPr lang="en-US" sz="4000" b="1">
                <a:solidFill>
                  <a:srgbClr val="92D050"/>
                </a:solidFill>
                <a:latin typeface="#9Slide03 SFU Futura_12" panose="00000400000000000000" pitchFamily="2" charset="0"/>
              </a:rPr>
              <a:t>: Xử Lý Ảnh</a:t>
            </a:r>
            <a:endParaRPr lang="en-US" sz="4000" b="1" dirty="0">
              <a:solidFill>
                <a:srgbClr val="92D050"/>
              </a:solidFill>
              <a:latin typeface="#9Slide03 SFU Futura_12" panose="00000400000000000000" pitchFamily="2" charset="0"/>
            </a:endParaRPr>
          </a:p>
        </p:txBody>
      </p:sp>
      <p:sp>
        <p:nvSpPr>
          <p:cNvPr id="25" name="TextBox 24">
            <a:extLst>
              <a:ext uri="{FF2B5EF4-FFF2-40B4-BE49-F238E27FC236}">
                <a16:creationId xmlns:a16="http://schemas.microsoft.com/office/drawing/2014/main" id="{08373768-7348-6E2D-022B-34163347B894}"/>
              </a:ext>
            </a:extLst>
          </p:cNvPr>
          <p:cNvSpPr txBox="1"/>
          <p:nvPr/>
        </p:nvSpPr>
        <p:spPr>
          <a:xfrm>
            <a:off x="891773" y="3429000"/>
            <a:ext cx="10408453" cy="1631216"/>
          </a:xfrm>
          <a:prstGeom prst="rect">
            <a:avLst/>
          </a:prstGeom>
          <a:noFill/>
        </p:spPr>
        <p:txBody>
          <a:bodyPr wrap="square">
            <a:spAutoFit/>
          </a:bodyPr>
          <a:lstStyle/>
          <a:p>
            <a:pPr algn="ctr">
              <a:lnSpc>
                <a:spcPct val="150000"/>
              </a:lnSpc>
            </a:pPr>
            <a:r>
              <a:rPr lang="en-US" sz="4000" b="1">
                <a:solidFill>
                  <a:srgbClr val="023047"/>
                </a:solidFill>
                <a:latin typeface="#9Slide03 IcielPanton Light" panose="00000400000000000000" pitchFamily="2" charset="0"/>
              </a:rPr>
              <a:t>Phần báo cáo của nhóm đến đây là hết.</a:t>
            </a:r>
          </a:p>
          <a:p>
            <a:pPr algn="ctr"/>
            <a:r>
              <a:rPr lang="en-US" sz="4000" b="1">
                <a:solidFill>
                  <a:srgbClr val="023047"/>
                </a:solidFill>
                <a:latin typeface="#9Slide03 IcielPanton Light" panose="00000400000000000000" pitchFamily="2" charset="0"/>
              </a:rPr>
              <a:t>Cảm ơn thầy đã theo dõi!</a:t>
            </a:r>
            <a:endParaRPr lang="en-US" sz="3600" b="1" dirty="0">
              <a:solidFill>
                <a:srgbClr val="023047"/>
              </a:solidFill>
              <a:latin typeface="#9Slide03 SFU Futura_12" panose="00000400000000000000" pitchFamily="2" charset="0"/>
            </a:endParaRPr>
          </a:p>
        </p:txBody>
      </p:sp>
    </p:spTree>
    <p:extLst>
      <p:ext uri="{BB962C8B-B14F-4D97-AF65-F5344CB8AC3E}">
        <p14:creationId xmlns:p14="http://schemas.microsoft.com/office/powerpoint/2010/main" val="32300327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83FEC6A9-277F-F17F-755F-36BB20003467}"/>
              </a:ext>
            </a:extLst>
          </p:cNvPr>
          <p:cNvSpPr txBox="1"/>
          <p:nvPr/>
        </p:nvSpPr>
        <p:spPr>
          <a:xfrm>
            <a:off x="524484" y="331589"/>
            <a:ext cx="10408453" cy="830997"/>
          </a:xfrm>
          <a:prstGeom prst="rect">
            <a:avLst/>
          </a:prstGeom>
          <a:noFill/>
        </p:spPr>
        <p:txBody>
          <a:bodyPr wrap="square">
            <a:spAutoFit/>
          </a:bodyPr>
          <a:lstStyle/>
          <a:p>
            <a:pPr algn="ctr"/>
            <a:r>
              <a:rPr lang="vi-VN" sz="4800" b="1">
                <a:solidFill>
                  <a:schemeClr val="accent6"/>
                </a:solidFill>
                <a:latin typeface="#9Slide03 SFU Futura_12" panose="00000400000000000000" pitchFamily="2" charset="0"/>
              </a:rPr>
              <a:t>Chương 1. </a:t>
            </a:r>
            <a:r>
              <a:rPr lang="en-US" sz="4800" b="1">
                <a:solidFill>
                  <a:schemeClr val="accent6"/>
                </a:solidFill>
              </a:rPr>
              <a:t>Giới Thiệu</a:t>
            </a:r>
            <a:endParaRPr lang="en-US" sz="4800" b="1" dirty="0">
              <a:solidFill>
                <a:schemeClr val="accent6"/>
              </a:solidFill>
              <a:latin typeface="#9Slide03 SFU Futura_12" panose="00000400000000000000" pitchFamily="2" charset="0"/>
            </a:endParaRPr>
          </a:p>
        </p:txBody>
      </p:sp>
      <p:pic>
        <p:nvPicPr>
          <p:cNvPr id="1026" name="Picture 2" descr="Không có mô tả ảnh.">
            <a:extLst>
              <a:ext uri="{FF2B5EF4-FFF2-40B4-BE49-F238E27FC236}">
                <a16:creationId xmlns:a16="http://schemas.microsoft.com/office/drawing/2014/main" id="{98BD5CF6-B194-C412-6A0A-FD9BECE27F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4212" y="1267866"/>
            <a:ext cx="9704771" cy="4794437"/>
          </a:xfrm>
          <a:prstGeom prst="rect">
            <a:avLst/>
          </a:prstGeom>
          <a:solidFill>
            <a:schemeClr val="bg1"/>
          </a:solidFill>
          <a:ln>
            <a:solidFill>
              <a:schemeClr val="accent6"/>
            </a:solidFill>
          </a:ln>
        </p:spPr>
      </p:pic>
    </p:spTree>
    <p:extLst>
      <p:ext uri="{BB962C8B-B14F-4D97-AF65-F5344CB8AC3E}">
        <p14:creationId xmlns:p14="http://schemas.microsoft.com/office/powerpoint/2010/main" val="8601912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1000"/>
                                        <p:tgtEl>
                                          <p:spTgt spid="1026"/>
                                        </p:tgtEl>
                                      </p:cBhvr>
                                    </p:animEffect>
                                    <p:anim calcmode="lin" valueType="num">
                                      <p:cBhvr>
                                        <p:cTn id="8" dur="1000" fill="hold"/>
                                        <p:tgtEl>
                                          <p:spTgt spid="1026"/>
                                        </p:tgtEl>
                                        <p:attrNameLst>
                                          <p:attrName>ppt_x</p:attrName>
                                        </p:attrNameLst>
                                      </p:cBhvr>
                                      <p:tavLst>
                                        <p:tav tm="0">
                                          <p:val>
                                            <p:strVal val="#ppt_x"/>
                                          </p:val>
                                        </p:tav>
                                        <p:tav tm="100000">
                                          <p:val>
                                            <p:strVal val="#ppt_x"/>
                                          </p:val>
                                        </p:tav>
                                      </p:tavLst>
                                    </p:anim>
                                    <p:anim calcmode="lin" valueType="num">
                                      <p:cBhvr>
                                        <p:cTn id="9" dur="1000" fill="hold"/>
                                        <p:tgtEl>
                                          <p:spTgt spid="10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phic 8" descr="Assorted circles">
            <a:extLst>
              <a:ext uri="{FF2B5EF4-FFF2-40B4-BE49-F238E27FC236}">
                <a16:creationId xmlns:a16="http://schemas.microsoft.com/office/drawing/2014/main" id="{AD3A7C72-EC8A-9921-54E2-667422625BA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891841" y="1787162"/>
            <a:ext cx="4572000" cy="4572000"/>
          </a:xfrm>
          <a:prstGeom prst="rect">
            <a:avLst/>
          </a:prstGeom>
        </p:spPr>
      </p:pic>
      <p:sp>
        <p:nvSpPr>
          <p:cNvPr id="17" name="TextBox 16">
            <a:extLst>
              <a:ext uri="{FF2B5EF4-FFF2-40B4-BE49-F238E27FC236}">
                <a16:creationId xmlns:a16="http://schemas.microsoft.com/office/drawing/2014/main" id="{83FEC6A9-277F-F17F-755F-36BB20003467}"/>
              </a:ext>
            </a:extLst>
          </p:cNvPr>
          <p:cNvSpPr txBox="1"/>
          <p:nvPr/>
        </p:nvSpPr>
        <p:spPr>
          <a:xfrm>
            <a:off x="596616" y="274895"/>
            <a:ext cx="10408453" cy="830997"/>
          </a:xfrm>
          <a:prstGeom prst="rect">
            <a:avLst/>
          </a:prstGeom>
          <a:noFill/>
        </p:spPr>
        <p:txBody>
          <a:bodyPr wrap="square">
            <a:spAutoFit/>
          </a:bodyPr>
          <a:lstStyle/>
          <a:p>
            <a:pPr algn="ctr"/>
            <a:r>
              <a:rPr lang="vi-VN" sz="4800" b="1" dirty="0">
                <a:solidFill>
                  <a:schemeClr val="accent6"/>
                </a:solidFill>
                <a:latin typeface="#9Slide03 SFU Futura_12" panose="00000400000000000000" pitchFamily="2" charset="0"/>
              </a:rPr>
              <a:t>Chương 1</a:t>
            </a:r>
            <a:r>
              <a:rPr lang="vi-VN" sz="4800" b="1">
                <a:solidFill>
                  <a:schemeClr val="accent6"/>
                </a:solidFill>
                <a:latin typeface="#9Slide03 SFU Futura_12" panose="00000400000000000000" pitchFamily="2" charset="0"/>
              </a:rPr>
              <a:t>. </a:t>
            </a:r>
            <a:r>
              <a:rPr lang="en-US" sz="4800" b="1">
                <a:solidFill>
                  <a:schemeClr val="accent6"/>
                </a:solidFill>
              </a:rPr>
              <a:t>Giới Thiệu</a:t>
            </a:r>
            <a:endParaRPr lang="en-US" sz="4800" b="1" dirty="0">
              <a:solidFill>
                <a:schemeClr val="accent6"/>
              </a:solidFill>
              <a:latin typeface="#9Slide03 SFU Futura_12" panose="00000400000000000000" pitchFamily="2" charset="0"/>
            </a:endParaRPr>
          </a:p>
        </p:txBody>
      </p:sp>
      <p:pic>
        <p:nvPicPr>
          <p:cNvPr id="8" name="Graphic 7" descr="Two dandelions">
            <a:extLst>
              <a:ext uri="{FF2B5EF4-FFF2-40B4-BE49-F238E27FC236}">
                <a16:creationId xmlns:a16="http://schemas.microsoft.com/office/drawing/2014/main" id="{274CD36F-DB34-7CCF-E07D-D8815D1FEEA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975652" y="3293053"/>
            <a:ext cx="3932500" cy="3932500"/>
          </a:xfrm>
          <a:prstGeom prst="rect">
            <a:avLst/>
          </a:prstGeom>
        </p:spPr>
      </p:pic>
      <p:sp>
        <p:nvSpPr>
          <p:cNvPr id="2" name="TextBox 1">
            <a:extLst>
              <a:ext uri="{FF2B5EF4-FFF2-40B4-BE49-F238E27FC236}">
                <a16:creationId xmlns:a16="http://schemas.microsoft.com/office/drawing/2014/main" id="{455806FE-A446-A3C4-1B82-63D9AEA35DF4}"/>
              </a:ext>
            </a:extLst>
          </p:cNvPr>
          <p:cNvSpPr txBox="1"/>
          <p:nvPr/>
        </p:nvSpPr>
        <p:spPr>
          <a:xfrm>
            <a:off x="516148" y="1276091"/>
            <a:ext cx="10569388" cy="3266535"/>
          </a:xfrm>
          <a:prstGeom prst="rect">
            <a:avLst/>
          </a:prstGeom>
          <a:noFill/>
        </p:spPr>
        <p:txBody>
          <a:bodyPr wrap="square" rtlCol="0">
            <a:spAutoFit/>
          </a:bodyPr>
          <a:lstStyle/>
          <a:p>
            <a:pPr>
              <a:lnSpc>
                <a:spcPct val="150000"/>
              </a:lnSpc>
            </a:pPr>
            <a:r>
              <a:rPr lang="vi-VN" sz="1800">
                <a:effectLst/>
                <a:latin typeface="+mj-lt"/>
                <a:ea typeface="Times New Roman" panose="02020603050405020304" pitchFamily="18" charset="0"/>
              </a:rPr>
              <a:t> </a:t>
            </a:r>
            <a:r>
              <a:rPr lang="vi-VN" sz="2000">
                <a:effectLst/>
                <a:latin typeface="#9Slide03 SFU Futura_12 (Headings)"/>
                <a:ea typeface="Times New Roman" panose="02020603050405020304" pitchFamily="18" charset="0"/>
              </a:rPr>
              <a:t>Mã vạch đóng vai trò rất quan trọng trong việc bán hàng và quản lý hàng hóa của các doanh nghiệp. Nó đem lại rất nhiều lợi ích cho các doanh nghiệp cụ thể là: tiết kiệm thời gian, chi phí, có tính chính xác cao, kiểm soát được thông tin của sản phẩm, nâng cao năng suất và hiệu quả bán h</a:t>
            </a:r>
            <a:r>
              <a:rPr lang="en-US" sz="2000">
                <a:latin typeface="#9Slide03 SFU Futura_12 (Headings)"/>
                <a:ea typeface="Times New Roman" panose="02020603050405020304" pitchFamily="18" charset="0"/>
              </a:rPr>
              <a:t>àng</a:t>
            </a:r>
            <a:r>
              <a:rPr lang="en-US" sz="2000">
                <a:effectLst/>
                <a:latin typeface="#9Slide03 SFU Futura_12 (Headings)"/>
                <a:ea typeface="Times New Roman" panose="02020603050405020304" pitchFamily="18" charset="0"/>
              </a:rPr>
              <a:t>..</a:t>
            </a:r>
            <a:r>
              <a:rPr lang="vi-VN" sz="2000">
                <a:solidFill>
                  <a:srgbClr val="555555"/>
                </a:solidFill>
                <a:effectLst/>
                <a:highlight>
                  <a:srgbClr val="FFFFFF"/>
                </a:highlight>
                <a:latin typeface="#9Slide03 SFU Futura_12 (Headings)"/>
                <a:ea typeface="Arial" panose="020B0604020202020204" pitchFamily="34" charset="0"/>
              </a:rPr>
              <a:t>.</a:t>
            </a:r>
            <a:r>
              <a:rPr lang="vi-VN" sz="2000">
                <a:effectLst/>
                <a:latin typeface="#9Slide03 SFU Futura_12 (Headings)"/>
                <a:ea typeface="Times New Roman" panose="02020603050405020304" pitchFamily="18" charset="0"/>
              </a:rPr>
              <a:t> Cho nên việc nhận diện mã vạch là vô cùng quan trọng và cần thiết với trong việc mua bán, giúp người mua và bán tiết kiệm thời gian trong việc trao đổi và quản lý hàng hóa</a:t>
            </a:r>
            <a:r>
              <a:rPr lang="en-US" sz="2000">
                <a:latin typeface="#9Slide03 SFU Futura_12 (Headings)"/>
                <a:ea typeface="Times New Roman" panose="02020603050405020304" pitchFamily="18" charset="0"/>
              </a:rPr>
              <a:t>...t</a:t>
            </a:r>
            <a:r>
              <a:rPr lang="vi-VN" sz="2000">
                <a:effectLst/>
                <a:latin typeface="#9Slide03 SFU Futura_12 (Headings)"/>
                <a:ea typeface="Times New Roman" panose="02020603050405020304" pitchFamily="18" charset="0"/>
              </a:rPr>
              <a:t>ừ đó đem lại trải nghiệm về sản phẩm tốt hơn.</a:t>
            </a:r>
            <a:r>
              <a:rPr lang="en-US" sz="2000">
                <a:effectLst/>
                <a:latin typeface="#9Slide03 SFU Futura_12 (Headings)"/>
                <a:ea typeface="Times New Roman" panose="02020603050405020304" pitchFamily="18" charset="0"/>
              </a:rPr>
              <a:t> Vậy nên chúng em chọn đề tài “Mô phỏng nhận diện mã vạch làm đề tài nghiên cứu”.</a:t>
            </a:r>
            <a:endParaRPr lang="en-US" sz="2000">
              <a:latin typeface="#9Slide03 SFU Futura_12 (Headings)"/>
            </a:endParaRPr>
          </a:p>
        </p:txBody>
      </p:sp>
    </p:spTree>
    <p:extLst>
      <p:ext uri="{BB962C8B-B14F-4D97-AF65-F5344CB8AC3E}">
        <p14:creationId xmlns:p14="http://schemas.microsoft.com/office/powerpoint/2010/main" val="2336329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phic 4" descr="Squares filled with tiny squares">
            <a:extLst>
              <a:ext uri="{FF2B5EF4-FFF2-40B4-BE49-F238E27FC236}">
                <a16:creationId xmlns:a16="http://schemas.microsoft.com/office/drawing/2014/main" id="{0FC3DA35-8F87-ADE3-F2D6-4D14C227042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810000" y="2857463"/>
            <a:ext cx="4572000" cy="4572000"/>
          </a:xfrm>
          <a:prstGeom prst="rect">
            <a:avLst/>
          </a:prstGeom>
        </p:spPr>
      </p:pic>
      <p:pic>
        <p:nvPicPr>
          <p:cNvPr id="6" name="Graphic 5" descr="Squares filled with tiny squares">
            <a:extLst>
              <a:ext uri="{FF2B5EF4-FFF2-40B4-BE49-F238E27FC236}">
                <a16:creationId xmlns:a16="http://schemas.microsoft.com/office/drawing/2014/main" id="{1F210049-1195-4292-D281-51175C17124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01996" y="1995343"/>
            <a:ext cx="4572000" cy="4572000"/>
          </a:xfrm>
          <a:prstGeom prst="rect">
            <a:avLst/>
          </a:prstGeom>
        </p:spPr>
      </p:pic>
      <p:sp>
        <p:nvSpPr>
          <p:cNvPr id="17" name="TextBox 16">
            <a:extLst>
              <a:ext uri="{FF2B5EF4-FFF2-40B4-BE49-F238E27FC236}">
                <a16:creationId xmlns:a16="http://schemas.microsoft.com/office/drawing/2014/main" id="{83FEC6A9-277F-F17F-755F-36BB20003467}"/>
              </a:ext>
            </a:extLst>
          </p:cNvPr>
          <p:cNvSpPr txBox="1"/>
          <p:nvPr/>
        </p:nvSpPr>
        <p:spPr>
          <a:xfrm>
            <a:off x="587302" y="576465"/>
            <a:ext cx="10408453" cy="830997"/>
          </a:xfrm>
          <a:prstGeom prst="rect">
            <a:avLst/>
          </a:prstGeom>
          <a:noFill/>
        </p:spPr>
        <p:txBody>
          <a:bodyPr wrap="square">
            <a:spAutoFit/>
          </a:bodyPr>
          <a:lstStyle/>
          <a:p>
            <a:pPr algn="ctr"/>
            <a:r>
              <a:rPr lang="vi-VN" sz="4800" b="1" dirty="0">
                <a:solidFill>
                  <a:schemeClr val="accent6"/>
                </a:solidFill>
                <a:latin typeface="#9Slide03 SFU Futura_12" panose="00000400000000000000" pitchFamily="2" charset="0"/>
              </a:rPr>
              <a:t>Chương </a:t>
            </a:r>
            <a:r>
              <a:rPr lang="vi-VN" sz="4800" b="1">
                <a:solidFill>
                  <a:schemeClr val="accent6"/>
                </a:solidFill>
                <a:latin typeface="#9Slide03 SFU Futura_12" panose="00000400000000000000" pitchFamily="2" charset="0"/>
              </a:rPr>
              <a:t>2:</a:t>
            </a:r>
            <a:r>
              <a:rPr lang="en-US" sz="4800" b="1">
                <a:solidFill>
                  <a:schemeClr val="accent6"/>
                </a:solidFill>
                <a:latin typeface="#9Slide03 SFU Futura_12" panose="00000400000000000000" pitchFamily="2" charset="0"/>
              </a:rPr>
              <a:t> Phương Pháp Nghiên Cứu</a:t>
            </a:r>
            <a:endParaRPr lang="vi-VN" sz="4800" b="1" dirty="0">
              <a:solidFill>
                <a:schemeClr val="accent6"/>
              </a:solidFill>
              <a:latin typeface="#9Slide03 SFU Futura_12" panose="00000400000000000000" pitchFamily="2" charset="0"/>
            </a:endParaRPr>
          </a:p>
        </p:txBody>
      </p:sp>
      <p:sp>
        <p:nvSpPr>
          <p:cNvPr id="18" name="TextBox 17">
            <a:extLst>
              <a:ext uri="{FF2B5EF4-FFF2-40B4-BE49-F238E27FC236}">
                <a16:creationId xmlns:a16="http://schemas.microsoft.com/office/drawing/2014/main" id="{09A4E99A-6BB9-2372-1BA8-C6D3873730E3}"/>
              </a:ext>
            </a:extLst>
          </p:cNvPr>
          <p:cNvSpPr txBox="1"/>
          <p:nvPr/>
        </p:nvSpPr>
        <p:spPr>
          <a:xfrm>
            <a:off x="743788" y="1581657"/>
            <a:ext cx="10408453" cy="707886"/>
          </a:xfrm>
          <a:prstGeom prst="rect">
            <a:avLst/>
          </a:prstGeom>
          <a:noFill/>
        </p:spPr>
        <p:txBody>
          <a:bodyPr wrap="square">
            <a:spAutoFit/>
          </a:bodyPr>
          <a:lstStyle/>
          <a:p>
            <a:r>
              <a:rPr lang="en-US" sz="4000" b="1">
                <a:solidFill>
                  <a:srgbClr val="023047"/>
                </a:solidFill>
                <a:latin typeface="#9Slide03 SFU Futura_12" panose="00000400000000000000" pitchFamily="2" charset="0"/>
              </a:rPr>
              <a:t>2.1</a:t>
            </a:r>
            <a:r>
              <a:rPr lang="en-US" sz="4000" b="1" dirty="0">
                <a:solidFill>
                  <a:srgbClr val="023047"/>
                </a:solidFill>
                <a:latin typeface="#9Slide03 SFU Futura_12" panose="00000400000000000000" pitchFamily="2" charset="0"/>
              </a:rPr>
              <a:t>.</a:t>
            </a:r>
            <a:r>
              <a:rPr lang="en-US" sz="4000" b="1">
                <a:solidFill>
                  <a:srgbClr val="023047"/>
                </a:solidFill>
                <a:latin typeface="#9Slide03 SFU Futura_12" panose="00000400000000000000" pitchFamily="2" charset="0"/>
              </a:rPr>
              <a:t>	Cơ Sở Lý thuyết</a:t>
            </a:r>
            <a:endParaRPr lang="en-US" sz="4000" b="1" dirty="0">
              <a:solidFill>
                <a:srgbClr val="023047"/>
              </a:solidFill>
              <a:latin typeface="#9Slide03 SFU Futura_12" panose="00000400000000000000" pitchFamily="2" charset="0"/>
            </a:endParaRPr>
          </a:p>
        </p:txBody>
      </p:sp>
      <p:sp>
        <p:nvSpPr>
          <p:cNvPr id="20" name="TextBox 19">
            <a:extLst>
              <a:ext uri="{FF2B5EF4-FFF2-40B4-BE49-F238E27FC236}">
                <a16:creationId xmlns:a16="http://schemas.microsoft.com/office/drawing/2014/main" id="{62B529D4-F2AC-CED3-044E-3791986B4423}"/>
              </a:ext>
            </a:extLst>
          </p:cNvPr>
          <p:cNvSpPr txBox="1"/>
          <p:nvPr/>
        </p:nvSpPr>
        <p:spPr>
          <a:xfrm>
            <a:off x="743788" y="2358217"/>
            <a:ext cx="10408452" cy="707886"/>
          </a:xfrm>
          <a:prstGeom prst="rect">
            <a:avLst/>
          </a:prstGeom>
          <a:noFill/>
        </p:spPr>
        <p:txBody>
          <a:bodyPr wrap="square">
            <a:spAutoFit/>
          </a:bodyPr>
          <a:lstStyle/>
          <a:p>
            <a:r>
              <a:rPr lang="vi-VN" sz="4000" b="1" dirty="0">
                <a:solidFill>
                  <a:srgbClr val="023047"/>
                </a:solidFill>
                <a:latin typeface="#9Slide03 SFU Futura_12" panose="00000400000000000000" pitchFamily="2" charset="0"/>
              </a:rPr>
              <a:t>2.2.</a:t>
            </a:r>
            <a:r>
              <a:rPr lang="vi-VN" sz="4000" b="1">
                <a:solidFill>
                  <a:srgbClr val="023047"/>
                </a:solidFill>
                <a:latin typeface="#9Slide03 SFU Futura_12" panose="00000400000000000000" pitchFamily="2" charset="0"/>
              </a:rPr>
              <a:t>	</a:t>
            </a:r>
            <a:r>
              <a:rPr lang="en-US" sz="4000" b="1">
                <a:solidFill>
                  <a:srgbClr val="023047"/>
                </a:solidFill>
                <a:latin typeface="#9Slide03 SFU Futura_12" panose="00000400000000000000" pitchFamily="2" charset="0"/>
              </a:rPr>
              <a:t>Mô Hình tổng quát</a:t>
            </a:r>
            <a:endParaRPr lang="en-US" sz="4000" b="1" dirty="0">
              <a:solidFill>
                <a:srgbClr val="023047"/>
              </a:solidFill>
              <a:latin typeface="#9Slide03 SFU Futura_12" panose="00000400000000000000" pitchFamily="2" charset="0"/>
            </a:endParaRPr>
          </a:p>
        </p:txBody>
      </p:sp>
      <p:sp>
        <p:nvSpPr>
          <p:cNvPr id="2" name="TextBox 1">
            <a:extLst>
              <a:ext uri="{FF2B5EF4-FFF2-40B4-BE49-F238E27FC236}">
                <a16:creationId xmlns:a16="http://schemas.microsoft.com/office/drawing/2014/main" id="{4EF67EB9-F33F-79F1-EC63-74DD1AC2D05F}"/>
              </a:ext>
            </a:extLst>
          </p:cNvPr>
          <p:cNvSpPr txBox="1"/>
          <p:nvPr/>
        </p:nvSpPr>
        <p:spPr>
          <a:xfrm>
            <a:off x="784920" y="3200034"/>
            <a:ext cx="10408452" cy="707886"/>
          </a:xfrm>
          <a:prstGeom prst="rect">
            <a:avLst/>
          </a:prstGeom>
          <a:noFill/>
        </p:spPr>
        <p:txBody>
          <a:bodyPr wrap="square">
            <a:spAutoFit/>
          </a:bodyPr>
          <a:lstStyle/>
          <a:p>
            <a:r>
              <a:rPr lang="vi-VN" sz="4000" b="1" dirty="0">
                <a:solidFill>
                  <a:srgbClr val="023047"/>
                </a:solidFill>
                <a:latin typeface="#9Slide03 SFU Futura_12" panose="00000400000000000000" pitchFamily="2" charset="0"/>
              </a:rPr>
              <a:t>2.2.</a:t>
            </a:r>
            <a:r>
              <a:rPr lang="vi-VN" sz="4000" b="1">
                <a:solidFill>
                  <a:srgbClr val="023047"/>
                </a:solidFill>
                <a:latin typeface="#9Slide03 SFU Futura_12" panose="00000400000000000000" pitchFamily="2" charset="0"/>
              </a:rPr>
              <a:t>	</a:t>
            </a:r>
            <a:r>
              <a:rPr lang="en-US" sz="4000" b="1">
                <a:solidFill>
                  <a:srgbClr val="023047"/>
                </a:solidFill>
                <a:latin typeface="#9Slide03 SFU Futura_12" panose="00000400000000000000" pitchFamily="2" charset="0"/>
              </a:rPr>
              <a:t>Mô Hình của đề tài</a:t>
            </a:r>
            <a:endParaRPr lang="en-US" sz="4000" b="1" dirty="0">
              <a:solidFill>
                <a:srgbClr val="023047"/>
              </a:solidFill>
              <a:latin typeface="#9Slide03 SFU Futura_12" panose="00000400000000000000" pitchFamily="2" charset="0"/>
            </a:endParaRPr>
          </a:p>
        </p:txBody>
      </p:sp>
      <p:sp>
        <p:nvSpPr>
          <p:cNvPr id="3" name="TextBox 2">
            <a:extLst>
              <a:ext uri="{FF2B5EF4-FFF2-40B4-BE49-F238E27FC236}">
                <a16:creationId xmlns:a16="http://schemas.microsoft.com/office/drawing/2014/main" id="{0A4B605A-8D2F-C6A9-E02A-74B0FBB2E3D5}"/>
              </a:ext>
            </a:extLst>
          </p:cNvPr>
          <p:cNvSpPr txBox="1"/>
          <p:nvPr/>
        </p:nvSpPr>
        <p:spPr>
          <a:xfrm>
            <a:off x="856875" y="3987577"/>
            <a:ext cx="10408452" cy="707886"/>
          </a:xfrm>
          <a:prstGeom prst="rect">
            <a:avLst/>
          </a:prstGeom>
          <a:noFill/>
        </p:spPr>
        <p:txBody>
          <a:bodyPr wrap="square">
            <a:spAutoFit/>
          </a:bodyPr>
          <a:lstStyle/>
          <a:p>
            <a:r>
              <a:rPr lang="vi-VN" sz="4000" b="1">
                <a:solidFill>
                  <a:srgbClr val="023047"/>
                </a:solidFill>
                <a:latin typeface="#9Slide03 SFU Futura_12" panose="00000400000000000000" pitchFamily="2" charset="0"/>
              </a:rPr>
              <a:t>2.2.</a:t>
            </a:r>
            <a:r>
              <a:rPr lang="en-US" sz="4000" b="1">
                <a:solidFill>
                  <a:srgbClr val="023047"/>
                </a:solidFill>
                <a:latin typeface="#9Slide03 SFU Futura_12" panose="00000400000000000000" pitchFamily="2" charset="0"/>
              </a:rPr>
              <a:t> Thu Nhận Hình</a:t>
            </a:r>
            <a:endParaRPr lang="en-US" sz="4000" b="1" dirty="0">
              <a:solidFill>
                <a:srgbClr val="023047"/>
              </a:solidFill>
              <a:latin typeface="#9Slide03 SFU Futura_12" panose="00000400000000000000" pitchFamily="2" charset="0"/>
            </a:endParaRPr>
          </a:p>
        </p:txBody>
      </p:sp>
      <p:pic>
        <p:nvPicPr>
          <p:cNvPr id="11" name="Graphic 11" descr="Laptop with phone and calculator">
            <a:extLst>
              <a:ext uri="{FF2B5EF4-FFF2-40B4-BE49-F238E27FC236}">
                <a16:creationId xmlns:a16="http://schemas.microsoft.com/office/drawing/2014/main" id="{69A75B74-709C-465F-D629-B4E821BC7C6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743265" y="2857500"/>
            <a:ext cx="3989295" cy="3966883"/>
          </a:xfrm>
          <a:prstGeom prst="rect">
            <a:avLst/>
          </a:prstGeom>
        </p:spPr>
      </p:pic>
    </p:spTree>
    <p:extLst>
      <p:ext uri="{BB962C8B-B14F-4D97-AF65-F5344CB8AC3E}">
        <p14:creationId xmlns:p14="http://schemas.microsoft.com/office/powerpoint/2010/main" val="17414420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anim calcmode="lin" valueType="num">
                                      <p:cBhvr>
                                        <p:cTn id="8" dur="500" fill="hold"/>
                                        <p:tgtEl>
                                          <p:spTgt spid="18"/>
                                        </p:tgtEl>
                                        <p:attrNameLst>
                                          <p:attrName>ppt_x</p:attrName>
                                        </p:attrNameLst>
                                      </p:cBhvr>
                                      <p:tavLst>
                                        <p:tav tm="0">
                                          <p:val>
                                            <p:strVal val="#ppt_x"/>
                                          </p:val>
                                        </p:tav>
                                        <p:tav tm="100000">
                                          <p:val>
                                            <p:strVal val="#ppt_x"/>
                                          </p:val>
                                        </p:tav>
                                      </p:tavLst>
                                    </p:anim>
                                    <p:anim calcmode="lin" valueType="num">
                                      <p:cBhvr>
                                        <p:cTn id="9" dur="5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20"/>
                                        </p:tgtEl>
                                        <p:attrNameLst>
                                          <p:attrName>style.visibility</p:attrName>
                                        </p:attrNameLst>
                                      </p:cBhvr>
                                      <p:to>
                                        <p:strVal val="visible"/>
                                      </p:to>
                                    </p:set>
                                    <p:animEffect transition="in" filter="fade">
                                      <p:cBhvr>
                                        <p:cTn id="14" dur="500"/>
                                        <p:tgtEl>
                                          <p:spTgt spid="20"/>
                                        </p:tgtEl>
                                      </p:cBhvr>
                                    </p:animEffect>
                                    <p:anim calcmode="lin" valueType="num">
                                      <p:cBhvr>
                                        <p:cTn id="15" dur="500" fill="hold"/>
                                        <p:tgtEl>
                                          <p:spTgt spid="20"/>
                                        </p:tgtEl>
                                        <p:attrNameLst>
                                          <p:attrName>ppt_x</p:attrName>
                                        </p:attrNameLst>
                                      </p:cBhvr>
                                      <p:tavLst>
                                        <p:tav tm="0">
                                          <p:val>
                                            <p:strVal val="#ppt_x"/>
                                          </p:val>
                                        </p:tav>
                                        <p:tav tm="100000">
                                          <p:val>
                                            <p:strVal val="#ppt_x"/>
                                          </p:val>
                                        </p:tav>
                                      </p:tavLst>
                                    </p:anim>
                                    <p:anim calcmode="lin" valueType="num">
                                      <p:cBhvr>
                                        <p:cTn id="16" dur="5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500"/>
                                        <p:tgtEl>
                                          <p:spTgt spid="2"/>
                                        </p:tgtEl>
                                      </p:cBhvr>
                                    </p:animEffect>
                                    <p:anim calcmode="lin" valueType="num">
                                      <p:cBhvr>
                                        <p:cTn id="22" dur="500" fill="hold"/>
                                        <p:tgtEl>
                                          <p:spTgt spid="2"/>
                                        </p:tgtEl>
                                        <p:attrNameLst>
                                          <p:attrName>ppt_x</p:attrName>
                                        </p:attrNameLst>
                                      </p:cBhvr>
                                      <p:tavLst>
                                        <p:tav tm="0">
                                          <p:val>
                                            <p:strVal val="#ppt_x"/>
                                          </p:val>
                                        </p:tav>
                                        <p:tav tm="100000">
                                          <p:val>
                                            <p:strVal val="#ppt_x"/>
                                          </p:val>
                                        </p:tav>
                                      </p:tavLst>
                                    </p:anim>
                                    <p:anim calcmode="lin" valueType="num">
                                      <p:cBhvr>
                                        <p:cTn id="23" dur="5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gtEl>
                                        <p:attrNameLst>
                                          <p:attrName>style.visibility</p:attrName>
                                        </p:attrNameLst>
                                      </p:cBhvr>
                                      <p:to>
                                        <p:strVal val="visible"/>
                                      </p:to>
                                    </p:set>
                                    <p:animEffect transition="in" filter="fade">
                                      <p:cBhvr>
                                        <p:cTn id="28" dur="500"/>
                                        <p:tgtEl>
                                          <p:spTgt spid="3"/>
                                        </p:tgtEl>
                                      </p:cBhvr>
                                    </p:animEffect>
                                    <p:anim calcmode="lin" valueType="num">
                                      <p:cBhvr>
                                        <p:cTn id="29" dur="500" fill="hold"/>
                                        <p:tgtEl>
                                          <p:spTgt spid="3"/>
                                        </p:tgtEl>
                                        <p:attrNameLst>
                                          <p:attrName>ppt_x</p:attrName>
                                        </p:attrNameLst>
                                      </p:cBhvr>
                                      <p:tavLst>
                                        <p:tav tm="0">
                                          <p:val>
                                            <p:strVal val="#ppt_x"/>
                                          </p:val>
                                        </p:tav>
                                        <p:tav tm="100000">
                                          <p:val>
                                            <p:strVal val="#ppt_x"/>
                                          </p:val>
                                        </p:tav>
                                      </p:tavLst>
                                    </p:anim>
                                    <p:anim calcmode="lin" valueType="num">
                                      <p:cBhvr>
                                        <p:cTn id="30" dur="5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0" grpId="0"/>
      <p:bldP spid="2" grpId="0"/>
      <p:bldP spid="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phic 4" descr="Squares filled with tiny squares">
            <a:extLst>
              <a:ext uri="{FF2B5EF4-FFF2-40B4-BE49-F238E27FC236}">
                <a16:creationId xmlns:a16="http://schemas.microsoft.com/office/drawing/2014/main" id="{0FC3DA35-8F87-ADE3-F2D6-4D14C227042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810000" y="2857463"/>
            <a:ext cx="4572000" cy="4572000"/>
          </a:xfrm>
          <a:prstGeom prst="rect">
            <a:avLst/>
          </a:prstGeom>
        </p:spPr>
      </p:pic>
      <p:pic>
        <p:nvPicPr>
          <p:cNvPr id="6" name="Graphic 5" descr="Squares filled with tiny squares">
            <a:extLst>
              <a:ext uri="{FF2B5EF4-FFF2-40B4-BE49-F238E27FC236}">
                <a16:creationId xmlns:a16="http://schemas.microsoft.com/office/drawing/2014/main" id="{1F210049-1195-4292-D281-51175C17124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90957" y="1811279"/>
            <a:ext cx="4572000" cy="4572000"/>
          </a:xfrm>
          <a:prstGeom prst="rect">
            <a:avLst/>
          </a:prstGeom>
        </p:spPr>
      </p:pic>
      <p:sp>
        <p:nvSpPr>
          <p:cNvPr id="18" name="TextBox 17">
            <a:extLst>
              <a:ext uri="{FF2B5EF4-FFF2-40B4-BE49-F238E27FC236}">
                <a16:creationId xmlns:a16="http://schemas.microsoft.com/office/drawing/2014/main" id="{09A4E99A-6BB9-2372-1BA8-C6D3873730E3}"/>
              </a:ext>
            </a:extLst>
          </p:cNvPr>
          <p:cNvSpPr txBox="1"/>
          <p:nvPr/>
        </p:nvSpPr>
        <p:spPr>
          <a:xfrm>
            <a:off x="719643" y="687167"/>
            <a:ext cx="10408453" cy="707886"/>
          </a:xfrm>
          <a:prstGeom prst="rect">
            <a:avLst/>
          </a:prstGeom>
          <a:noFill/>
        </p:spPr>
        <p:txBody>
          <a:bodyPr wrap="square">
            <a:spAutoFit/>
          </a:bodyPr>
          <a:lstStyle/>
          <a:p>
            <a:r>
              <a:rPr lang="en-US" sz="4000" b="1">
                <a:solidFill>
                  <a:srgbClr val="023047"/>
                </a:solidFill>
                <a:latin typeface="#9Slide03 SFU Futura_12" panose="00000400000000000000" pitchFamily="2" charset="0"/>
              </a:rPr>
              <a:t>2.1</a:t>
            </a:r>
            <a:r>
              <a:rPr lang="en-US" sz="4000" b="1" dirty="0">
                <a:solidFill>
                  <a:srgbClr val="023047"/>
                </a:solidFill>
                <a:latin typeface="#9Slide03 SFU Futura_12" panose="00000400000000000000" pitchFamily="2" charset="0"/>
              </a:rPr>
              <a:t>.</a:t>
            </a:r>
            <a:r>
              <a:rPr lang="en-US" sz="4000" b="1">
                <a:solidFill>
                  <a:srgbClr val="023047"/>
                </a:solidFill>
                <a:latin typeface="#9Slide03 SFU Futura_12" panose="00000400000000000000" pitchFamily="2" charset="0"/>
              </a:rPr>
              <a:t>	Tiền xử lý ảnh</a:t>
            </a:r>
            <a:endParaRPr lang="en-US" sz="4000" b="1" dirty="0">
              <a:solidFill>
                <a:srgbClr val="023047"/>
              </a:solidFill>
              <a:latin typeface="#9Slide03 SFU Futura_12" panose="00000400000000000000" pitchFamily="2" charset="0"/>
            </a:endParaRPr>
          </a:p>
        </p:txBody>
      </p:sp>
      <p:sp>
        <p:nvSpPr>
          <p:cNvPr id="20" name="TextBox 19">
            <a:extLst>
              <a:ext uri="{FF2B5EF4-FFF2-40B4-BE49-F238E27FC236}">
                <a16:creationId xmlns:a16="http://schemas.microsoft.com/office/drawing/2014/main" id="{62B529D4-F2AC-CED3-044E-3791986B4423}"/>
              </a:ext>
            </a:extLst>
          </p:cNvPr>
          <p:cNvSpPr txBox="1"/>
          <p:nvPr/>
        </p:nvSpPr>
        <p:spPr>
          <a:xfrm>
            <a:off x="719644" y="1533991"/>
            <a:ext cx="10408452" cy="707886"/>
          </a:xfrm>
          <a:prstGeom prst="rect">
            <a:avLst/>
          </a:prstGeom>
          <a:noFill/>
        </p:spPr>
        <p:txBody>
          <a:bodyPr wrap="square">
            <a:spAutoFit/>
          </a:bodyPr>
          <a:lstStyle/>
          <a:p>
            <a:r>
              <a:rPr lang="vi-VN" sz="4000" b="1" dirty="0">
                <a:solidFill>
                  <a:srgbClr val="023047"/>
                </a:solidFill>
                <a:latin typeface="#9Slide03 SFU Futura_12" panose="00000400000000000000" pitchFamily="2" charset="0"/>
              </a:rPr>
              <a:t>2.2.</a:t>
            </a:r>
            <a:r>
              <a:rPr lang="vi-VN" sz="4000" b="1">
                <a:solidFill>
                  <a:srgbClr val="023047"/>
                </a:solidFill>
                <a:latin typeface="#9Slide03 SFU Futura_12" panose="00000400000000000000" pitchFamily="2" charset="0"/>
              </a:rPr>
              <a:t>	</a:t>
            </a:r>
            <a:r>
              <a:rPr lang="en-US" sz="4000" b="1">
                <a:solidFill>
                  <a:srgbClr val="023047"/>
                </a:solidFill>
                <a:latin typeface="#9Slide03 SFU Futura_12" panose="00000400000000000000" pitchFamily="2" charset="0"/>
              </a:rPr>
              <a:t> Nhận dạng và giải thích</a:t>
            </a:r>
            <a:endParaRPr lang="en-US" sz="4000" b="1" dirty="0">
              <a:solidFill>
                <a:srgbClr val="023047"/>
              </a:solidFill>
              <a:latin typeface="#9Slide03 SFU Futura_12" panose="00000400000000000000" pitchFamily="2" charset="0"/>
            </a:endParaRPr>
          </a:p>
        </p:txBody>
      </p:sp>
      <p:sp>
        <p:nvSpPr>
          <p:cNvPr id="2" name="TextBox 1">
            <a:extLst>
              <a:ext uri="{FF2B5EF4-FFF2-40B4-BE49-F238E27FC236}">
                <a16:creationId xmlns:a16="http://schemas.microsoft.com/office/drawing/2014/main" id="{4EF67EB9-F33F-79F1-EC63-74DD1AC2D05F}"/>
              </a:ext>
            </a:extLst>
          </p:cNvPr>
          <p:cNvSpPr txBox="1"/>
          <p:nvPr/>
        </p:nvSpPr>
        <p:spPr>
          <a:xfrm>
            <a:off x="743789" y="2431085"/>
            <a:ext cx="10408452" cy="707886"/>
          </a:xfrm>
          <a:prstGeom prst="rect">
            <a:avLst/>
          </a:prstGeom>
          <a:noFill/>
        </p:spPr>
        <p:txBody>
          <a:bodyPr wrap="square">
            <a:spAutoFit/>
          </a:bodyPr>
          <a:lstStyle/>
          <a:p>
            <a:r>
              <a:rPr lang="vi-VN" sz="4000" b="1" dirty="0">
                <a:solidFill>
                  <a:srgbClr val="023047"/>
                </a:solidFill>
                <a:latin typeface="#9Slide03 SFU Futura_12" panose="00000400000000000000" pitchFamily="2" charset="0"/>
              </a:rPr>
              <a:t>2.2.</a:t>
            </a:r>
            <a:r>
              <a:rPr lang="vi-VN" sz="4000" b="1">
                <a:solidFill>
                  <a:srgbClr val="023047"/>
                </a:solidFill>
                <a:latin typeface="#9Slide03 SFU Futura_12" panose="00000400000000000000" pitchFamily="2" charset="0"/>
              </a:rPr>
              <a:t>	</a:t>
            </a:r>
            <a:r>
              <a:rPr lang="en-US" sz="4000" b="1">
                <a:solidFill>
                  <a:srgbClr val="023047"/>
                </a:solidFill>
                <a:latin typeface="#9Slide03 SFU Futura_12" panose="00000400000000000000" pitchFamily="2" charset="0"/>
              </a:rPr>
              <a:t> Xuất dữ liệu ra ngoài</a:t>
            </a:r>
            <a:endParaRPr lang="en-US" sz="4000" b="1" dirty="0">
              <a:solidFill>
                <a:srgbClr val="023047"/>
              </a:solidFill>
              <a:latin typeface="#9Slide03 SFU Futura_12" panose="00000400000000000000" pitchFamily="2" charset="0"/>
            </a:endParaRPr>
          </a:p>
        </p:txBody>
      </p:sp>
      <p:sp>
        <p:nvSpPr>
          <p:cNvPr id="7" name="TextBox 6">
            <a:extLst>
              <a:ext uri="{FF2B5EF4-FFF2-40B4-BE49-F238E27FC236}">
                <a16:creationId xmlns:a16="http://schemas.microsoft.com/office/drawing/2014/main" id="{4CEC13B1-FBD1-8417-705E-BB3E03D8CD8E}"/>
              </a:ext>
            </a:extLst>
          </p:cNvPr>
          <p:cNvSpPr txBox="1"/>
          <p:nvPr/>
        </p:nvSpPr>
        <p:spPr>
          <a:xfrm>
            <a:off x="5206891" y="0"/>
            <a:ext cx="8595936" cy="400110"/>
          </a:xfrm>
          <a:prstGeom prst="rect">
            <a:avLst/>
          </a:prstGeom>
          <a:noFill/>
        </p:spPr>
        <p:txBody>
          <a:bodyPr wrap="square">
            <a:spAutoFit/>
          </a:bodyPr>
          <a:lstStyle/>
          <a:p>
            <a:r>
              <a:rPr lang="vi-VN" sz="2000" b="1" dirty="0">
                <a:solidFill>
                  <a:schemeClr val="accent6"/>
                </a:solidFill>
                <a:latin typeface="#9Slide03 IcielPanton Light" panose="00000400000000000000" pitchFamily="2" charset="0"/>
              </a:rPr>
              <a:t>Chương </a:t>
            </a:r>
            <a:r>
              <a:rPr lang="en-US" sz="2000" b="1" dirty="0">
                <a:solidFill>
                  <a:schemeClr val="accent6"/>
                </a:solidFill>
                <a:latin typeface="#9Slide03 IcielPanton Light" panose="00000400000000000000" pitchFamily="2" charset="0"/>
              </a:rPr>
              <a:t>2</a:t>
            </a:r>
            <a:r>
              <a:rPr lang="vi-VN" sz="2000" b="1">
                <a:solidFill>
                  <a:schemeClr val="accent6"/>
                </a:solidFill>
                <a:latin typeface="#9Slide03 IcielPanton Light" panose="00000400000000000000" pitchFamily="2" charset="0"/>
              </a:rPr>
              <a:t>. </a:t>
            </a:r>
            <a:r>
              <a:rPr lang="en-US" sz="2000" b="1">
                <a:solidFill>
                  <a:schemeClr val="accent6"/>
                </a:solidFill>
                <a:latin typeface="#9Slide03 IcielPanton Light" panose="00000400000000000000" pitchFamily="2" charset="0"/>
              </a:rPr>
              <a:t>Phương Pháp Nghiên Cứu</a:t>
            </a:r>
            <a:endParaRPr lang="en-US" b="1" dirty="0">
              <a:solidFill>
                <a:schemeClr val="accent6"/>
              </a:solidFill>
              <a:latin typeface="#9Slide03 IcielPanton Light" panose="00000400000000000000" pitchFamily="2" charset="0"/>
            </a:endParaRPr>
          </a:p>
        </p:txBody>
      </p:sp>
      <p:pic>
        <p:nvPicPr>
          <p:cNvPr id="9" name="Graphic 11" descr="Laptop with phone and calculator">
            <a:extLst>
              <a:ext uri="{FF2B5EF4-FFF2-40B4-BE49-F238E27FC236}">
                <a16:creationId xmlns:a16="http://schemas.microsoft.com/office/drawing/2014/main" id="{734B94B0-C723-3121-C7FE-5A64C40CDF5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743265" y="2857500"/>
            <a:ext cx="3989295" cy="3966883"/>
          </a:xfrm>
          <a:prstGeom prst="rect">
            <a:avLst/>
          </a:prstGeom>
        </p:spPr>
      </p:pic>
    </p:spTree>
    <p:extLst>
      <p:ext uri="{BB962C8B-B14F-4D97-AF65-F5344CB8AC3E}">
        <p14:creationId xmlns:p14="http://schemas.microsoft.com/office/powerpoint/2010/main" val="18667794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anim calcmode="lin" valueType="num">
                                      <p:cBhvr>
                                        <p:cTn id="8" dur="500" fill="hold"/>
                                        <p:tgtEl>
                                          <p:spTgt spid="18"/>
                                        </p:tgtEl>
                                        <p:attrNameLst>
                                          <p:attrName>ppt_x</p:attrName>
                                        </p:attrNameLst>
                                      </p:cBhvr>
                                      <p:tavLst>
                                        <p:tav tm="0">
                                          <p:val>
                                            <p:strVal val="#ppt_x"/>
                                          </p:val>
                                        </p:tav>
                                        <p:tav tm="100000">
                                          <p:val>
                                            <p:strVal val="#ppt_x"/>
                                          </p:val>
                                        </p:tav>
                                      </p:tavLst>
                                    </p:anim>
                                    <p:anim calcmode="lin" valueType="num">
                                      <p:cBhvr>
                                        <p:cTn id="9" dur="5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20"/>
                                        </p:tgtEl>
                                        <p:attrNameLst>
                                          <p:attrName>style.visibility</p:attrName>
                                        </p:attrNameLst>
                                      </p:cBhvr>
                                      <p:to>
                                        <p:strVal val="visible"/>
                                      </p:to>
                                    </p:set>
                                    <p:animEffect transition="in" filter="fade">
                                      <p:cBhvr>
                                        <p:cTn id="14" dur="500"/>
                                        <p:tgtEl>
                                          <p:spTgt spid="20"/>
                                        </p:tgtEl>
                                      </p:cBhvr>
                                    </p:animEffect>
                                    <p:anim calcmode="lin" valueType="num">
                                      <p:cBhvr>
                                        <p:cTn id="15" dur="500" fill="hold"/>
                                        <p:tgtEl>
                                          <p:spTgt spid="20"/>
                                        </p:tgtEl>
                                        <p:attrNameLst>
                                          <p:attrName>ppt_x</p:attrName>
                                        </p:attrNameLst>
                                      </p:cBhvr>
                                      <p:tavLst>
                                        <p:tav tm="0">
                                          <p:val>
                                            <p:strVal val="#ppt_x"/>
                                          </p:val>
                                        </p:tav>
                                        <p:tav tm="100000">
                                          <p:val>
                                            <p:strVal val="#ppt_x"/>
                                          </p:val>
                                        </p:tav>
                                      </p:tavLst>
                                    </p:anim>
                                    <p:anim calcmode="lin" valueType="num">
                                      <p:cBhvr>
                                        <p:cTn id="16" dur="5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500"/>
                                        <p:tgtEl>
                                          <p:spTgt spid="2"/>
                                        </p:tgtEl>
                                      </p:cBhvr>
                                    </p:animEffect>
                                    <p:anim calcmode="lin" valueType="num">
                                      <p:cBhvr>
                                        <p:cTn id="22" dur="500" fill="hold"/>
                                        <p:tgtEl>
                                          <p:spTgt spid="2"/>
                                        </p:tgtEl>
                                        <p:attrNameLst>
                                          <p:attrName>ppt_x</p:attrName>
                                        </p:attrNameLst>
                                      </p:cBhvr>
                                      <p:tavLst>
                                        <p:tav tm="0">
                                          <p:val>
                                            <p:strVal val="#ppt_x"/>
                                          </p:val>
                                        </p:tav>
                                        <p:tav tm="100000">
                                          <p:val>
                                            <p:strVal val="#ppt_x"/>
                                          </p:val>
                                        </p:tav>
                                      </p:tavLst>
                                    </p:anim>
                                    <p:anim calcmode="lin" valueType="num">
                                      <p:cBhvr>
                                        <p:cTn id="23" dur="5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0" grpId="0"/>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phic 6" descr="Seven small daisies">
            <a:extLst>
              <a:ext uri="{FF2B5EF4-FFF2-40B4-BE49-F238E27FC236}">
                <a16:creationId xmlns:a16="http://schemas.microsoft.com/office/drawing/2014/main" id="{780CA889-8DB1-DB66-70CD-0EFCD78E272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398059" y="885265"/>
            <a:ext cx="6689911" cy="6689911"/>
          </a:xfrm>
          <a:prstGeom prst="rect">
            <a:avLst/>
          </a:prstGeom>
        </p:spPr>
      </p:pic>
      <p:sp>
        <p:nvSpPr>
          <p:cNvPr id="4" name="TextBox 3">
            <a:extLst>
              <a:ext uri="{FF2B5EF4-FFF2-40B4-BE49-F238E27FC236}">
                <a16:creationId xmlns:a16="http://schemas.microsoft.com/office/drawing/2014/main" id="{C8AB0006-02FC-90EC-A4AE-F8861DB5BA8F}"/>
              </a:ext>
            </a:extLst>
          </p:cNvPr>
          <p:cNvSpPr txBox="1"/>
          <p:nvPr/>
        </p:nvSpPr>
        <p:spPr>
          <a:xfrm>
            <a:off x="5206891" y="0"/>
            <a:ext cx="8595936" cy="400110"/>
          </a:xfrm>
          <a:prstGeom prst="rect">
            <a:avLst/>
          </a:prstGeom>
          <a:noFill/>
        </p:spPr>
        <p:txBody>
          <a:bodyPr wrap="square">
            <a:spAutoFit/>
          </a:bodyPr>
          <a:lstStyle/>
          <a:p>
            <a:r>
              <a:rPr lang="vi-VN" sz="2000" b="1" dirty="0">
                <a:solidFill>
                  <a:schemeClr val="accent6"/>
                </a:solidFill>
                <a:latin typeface="#9Slide03 IcielPanton Light" panose="00000400000000000000" pitchFamily="2" charset="0"/>
              </a:rPr>
              <a:t>Chương </a:t>
            </a:r>
            <a:r>
              <a:rPr lang="en-US" sz="2000" b="1" dirty="0">
                <a:solidFill>
                  <a:schemeClr val="accent6"/>
                </a:solidFill>
                <a:latin typeface="#9Slide03 IcielPanton Light" panose="00000400000000000000" pitchFamily="2" charset="0"/>
              </a:rPr>
              <a:t>2</a:t>
            </a:r>
            <a:r>
              <a:rPr lang="vi-VN" sz="2000" b="1">
                <a:solidFill>
                  <a:schemeClr val="accent6"/>
                </a:solidFill>
                <a:latin typeface="#9Slide03 IcielPanton Light" panose="00000400000000000000" pitchFamily="2" charset="0"/>
              </a:rPr>
              <a:t>. </a:t>
            </a:r>
            <a:r>
              <a:rPr lang="en-US" sz="2000" b="1">
                <a:solidFill>
                  <a:schemeClr val="accent6"/>
                </a:solidFill>
                <a:latin typeface="#9Slide03 IcielPanton Light" panose="00000400000000000000" pitchFamily="2" charset="0"/>
              </a:rPr>
              <a:t>Phương Pháp Nghiên Cứu</a:t>
            </a:r>
            <a:endParaRPr lang="en-US" b="1" dirty="0">
              <a:solidFill>
                <a:schemeClr val="accent6"/>
              </a:solidFill>
              <a:latin typeface="#9Slide03 IcielPanton Light" panose="00000400000000000000" pitchFamily="2" charset="0"/>
            </a:endParaRPr>
          </a:p>
        </p:txBody>
      </p:sp>
      <p:sp>
        <p:nvSpPr>
          <p:cNvPr id="5" name="TextBox 4">
            <a:extLst>
              <a:ext uri="{FF2B5EF4-FFF2-40B4-BE49-F238E27FC236}">
                <a16:creationId xmlns:a16="http://schemas.microsoft.com/office/drawing/2014/main" id="{619D77C9-E8C9-B48E-74FA-D540F0072D44}"/>
              </a:ext>
            </a:extLst>
          </p:cNvPr>
          <p:cNvSpPr txBox="1"/>
          <p:nvPr/>
        </p:nvSpPr>
        <p:spPr>
          <a:xfrm>
            <a:off x="137160" y="327780"/>
            <a:ext cx="11917680" cy="1815882"/>
          </a:xfrm>
          <a:prstGeom prst="rect">
            <a:avLst/>
          </a:prstGeom>
          <a:noFill/>
        </p:spPr>
        <p:txBody>
          <a:bodyPr wrap="square">
            <a:spAutoFit/>
          </a:bodyPr>
          <a:lstStyle/>
          <a:p>
            <a:pPr algn="just"/>
            <a:r>
              <a:rPr lang="en-US" sz="2800" b="1" dirty="0">
                <a:solidFill>
                  <a:schemeClr val="accent6"/>
                </a:solidFill>
                <a:latin typeface="#9Slide03 SFU Futura_12" panose="00000400000000000000" pitchFamily="2" charset="0"/>
              </a:rPr>
              <a:t>2.1</a:t>
            </a:r>
            <a:r>
              <a:rPr lang="en-US" sz="2800" b="1">
                <a:solidFill>
                  <a:schemeClr val="accent6"/>
                </a:solidFill>
                <a:latin typeface="#9Slide03 SFU Futura_12" panose="00000400000000000000" pitchFamily="2" charset="0"/>
              </a:rPr>
              <a:t>. Cơ sở lý thuyết</a:t>
            </a:r>
            <a:endParaRPr lang="en-US" sz="2800" b="1" dirty="0">
              <a:solidFill>
                <a:schemeClr val="accent6"/>
              </a:solidFill>
              <a:latin typeface="#9Slide03 SFU Futura_12" panose="00000400000000000000" pitchFamily="2" charset="0"/>
            </a:endParaRPr>
          </a:p>
          <a:p>
            <a:pPr algn="just" defTabSz="339725"/>
            <a:r>
              <a:rPr lang="en-US" sz="2800" b="1" dirty="0">
                <a:solidFill>
                  <a:srgbClr val="023047"/>
                </a:solidFill>
                <a:latin typeface="#9Slide03 SFU Futura_12" panose="00000400000000000000" pitchFamily="2" charset="0"/>
              </a:rPr>
              <a:t>	</a:t>
            </a:r>
            <a:r>
              <a:rPr lang="en-US" sz="2800" b="1" dirty="0">
                <a:solidFill>
                  <a:srgbClr val="92D050"/>
                </a:solidFill>
                <a:latin typeface="#9Slide03 SFU Futura_12" panose="00000400000000000000" pitchFamily="2" charset="0"/>
              </a:rPr>
              <a:t>2.1.1</a:t>
            </a:r>
            <a:r>
              <a:rPr lang="en-US" sz="2800" b="1">
                <a:solidFill>
                  <a:srgbClr val="92D050"/>
                </a:solidFill>
                <a:latin typeface="#9Slide03 SFU Futura_12" panose="00000400000000000000" pitchFamily="2" charset="0"/>
              </a:rPr>
              <a:t>. Mã vạch</a:t>
            </a:r>
            <a:endParaRPr lang="en-US" sz="2800" b="1" dirty="0">
              <a:solidFill>
                <a:srgbClr val="92D050"/>
              </a:solidFill>
              <a:latin typeface="#9Slide03 SFU Futura_12" panose="00000400000000000000" pitchFamily="2" charset="0"/>
            </a:endParaRPr>
          </a:p>
          <a:p>
            <a:pPr algn="just" defTabSz="631825">
              <a:tabLst>
                <a:tab pos="631825" algn="l"/>
              </a:tabLst>
            </a:pPr>
            <a:r>
              <a:rPr lang="en-US" sz="2800" b="1">
                <a:solidFill>
                  <a:srgbClr val="92D050"/>
                </a:solidFill>
                <a:latin typeface="#9Slide03 SFU Futura_12" panose="00000400000000000000" pitchFamily="2" charset="0"/>
              </a:rPr>
              <a:t>   2.1.2. Xử lý ảnh trong matlab</a:t>
            </a:r>
            <a:endParaRPr lang="en-US" sz="2800" b="1" dirty="0">
              <a:solidFill>
                <a:srgbClr val="92D050"/>
              </a:solidFill>
              <a:latin typeface="#9Slide03 SFU Futura_12" panose="00000400000000000000" pitchFamily="2" charset="0"/>
            </a:endParaRPr>
          </a:p>
          <a:p>
            <a:pPr algn="just" defTabSz="398463"/>
            <a:r>
              <a:rPr lang="en-US" sz="2800" b="1">
                <a:solidFill>
                  <a:srgbClr val="92D050"/>
                </a:solidFill>
                <a:latin typeface="#9Slide03 SFU Futura_12" panose="00000400000000000000" pitchFamily="2" charset="0"/>
              </a:rPr>
              <a:t>   2.1.3. Các hàm xử lý ảnh trong matlab</a:t>
            </a:r>
            <a:endParaRPr lang="en-US" sz="2800" b="1" dirty="0">
              <a:solidFill>
                <a:srgbClr val="92D050"/>
              </a:solidFill>
              <a:latin typeface="#9Slide03 SFU Futura_12" panose="00000400000000000000" pitchFamily="2" charset="0"/>
            </a:endParaRPr>
          </a:p>
        </p:txBody>
      </p:sp>
      <p:pic>
        <p:nvPicPr>
          <p:cNvPr id="3" name="Graphic 2" descr="Two dandelions">
            <a:extLst>
              <a:ext uri="{FF2B5EF4-FFF2-40B4-BE49-F238E27FC236}">
                <a16:creationId xmlns:a16="http://schemas.microsoft.com/office/drawing/2014/main" id="{DBC72DB4-877F-471A-A4DF-7FCAC4F7614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975652" y="3293053"/>
            <a:ext cx="3932500" cy="3932500"/>
          </a:xfrm>
          <a:prstGeom prst="rect">
            <a:avLst/>
          </a:prstGeom>
        </p:spPr>
      </p:pic>
    </p:spTree>
    <p:extLst>
      <p:ext uri="{BB962C8B-B14F-4D97-AF65-F5344CB8AC3E}">
        <p14:creationId xmlns:p14="http://schemas.microsoft.com/office/powerpoint/2010/main" val="18048883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phic 6" descr="Seven small daisies">
            <a:extLst>
              <a:ext uri="{FF2B5EF4-FFF2-40B4-BE49-F238E27FC236}">
                <a16:creationId xmlns:a16="http://schemas.microsoft.com/office/drawing/2014/main" id="{780CA889-8DB1-DB66-70CD-0EFCD78E272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363827" y="918736"/>
            <a:ext cx="6689911" cy="6689911"/>
          </a:xfrm>
          <a:prstGeom prst="rect">
            <a:avLst/>
          </a:prstGeom>
        </p:spPr>
      </p:pic>
      <p:sp>
        <p:nvSpPr>
          <p:cNvPr id="4" name="TextBox 3">
            <a:extLst>
              <a:ext uri="{FF2B5EF4-FFF2-40B4-BE49-F238E27FC236}">
                <a16:creationId xmlns:a16="http://schemas.microsoft.com/office/drawing/2014/main" id="{C8AB0006-02FC-90EC-A4AE-F8861DB5BA8F}"/>
              </a:ext>
            </a:extLst>
          </p:cNvPr>
          <p:cNvSpPr txBox="1"/>
          <p:nvPr/>
        </p:nvSpPr>
        <p:spPr>
          <a:xfrm>
            <a:off x="5206891" y="0"/>
            <a:ext cx="8595936" cy="400110"/>
          </a:xfrm>
          <a:prstGeom prst="rect">
            <a:avLst/>
          </a:prstGeom>
          <a:noFill/>
        </p:spPr>
        <p:txBody>
          <a:bodyPr wrap="square">
            <a:spAutoFit/>
          </a:bodyPr>
          <a:lstStyle/>
          <a:p>
            <a:r>
              <a:rPr lang="vi-VN" sz="2000" b="1" dirty="0">
                <a:solidFill>
                  <a:schemeClr val="accent6"/>
                </a:solidFill>
                <a:latin typeface="#9Slide03 IcielPanton Light" panose="00000400000000000000" pitchFamily="2" charset="0"/>
              </a:rPr>
              <a:t>Chương </a:t>
            </a:r>
            <a:r>
              <a:rPr lang="en-US" sz="2000" b="1" dirty="0">
                <a:solidFill>
                  <a:schemeClr val="accent6"/>
                </a:solidFill>
                <a:latin typeface="#9Slide03 IcielPanton Light" panose="00000400000000000000" pitchFamily="2" charset="0"/>
              </a:rPr>
              <a:t>2</a:t>
            </a:r>
            <a:r>
              <a:rPr lang="vi-VN" sz="2000" b="1">
                <a:solidFill>
                  <a:schemeClr val="accent6"/>
                </a:solidFill>
                <a:latin typeface="#9Slide03 IcielPanton Light" panose="00000400000000000000" pitchFamily="2" charset="0"/>
              </a:rPr>
              <a:t>. </a:t>
            </a:r>
            <a:r>
              <a:rPr lang="en-US" sz="2000" b="1">
                <a:solidFill>
                  <a:schemeClr val="accent6"/>
                </a:solidFill>
                <a:latin typeface="#9Slide03 IcielPanton Light" panose="00000400000000000000" pitchFamily="2" charset="0"/>
              </a:rPr>
              <a:t>Phương Pháp Nghiên Cứu</a:t>
            </a:r>
            <a:endParaRPr lang="en-US" b="1" dirty="0">
              <a:solidFill>
                <a:schemeClr val="accent6"/>
              </a:solidFill>
              <a:latin typeface="#9Slide03 IcielPanton Light" panose="00000400000000000000" pitchFamily="2" charset="0"/>
            </a:endParaRPr>
          </a:p>
        </p:txBody>
      </p:sp>
      <p:sp>
        <p:nvSpPr>
          <p:cNvPr id="5" name="TextBox 4">
            <a:extLst>
              <a:ext uri="{FF2B5EF4-FFF2-40B4-BE49-F238E27FC236}">
                <a16:creationId xmlns:a16="http://schemas.microsoft.com/office/drawing/2014/main" id="{619D77C9-E8C9-B48E-74FA-D540F0072D44}"/>
              </a:ext>
            </a:extLst>
          </p:cNvPr>
          <p:cNvSpPr txBox="1"/>
          <p:nvPr/>
        </p:nvSpPr>
        <p:spPr>
          <a:xfrm>
            <a:off x="137160" y="327780"/>
            <a:ext cx="11917680" cy="1384995"/>
          </a:xfrm>
          <a:prstGeom prst="rect">
            <a:avLst/>
          </a:prstGeom>
          <a:noFill/>
        </p:spPr>
        <p:txBody>
          <a:bodyPr wrap="square">
            <a:spAutoFit/>
          </a:bodyPr>
          <a:lstStyle/>
          <a:p>
            <a:pPr algn="just"/>
            <a:r>
              <a:rPr lang="en-US" sz="2800" b="1" dirty="0">
                <a:solidFill>
                  <a:schemeClr val="accent6"/>
                </a:solidFill>
                <a:latin typeface="#9Slide03 SFU Futura_12" panose="00000400000000000000" pitchFamily="2" charset="0"/>
              </a:rPr>
              <a:t>2.1</a:t>
            </a:r>
            <a:r>
              <a:rPr lang="en-US" sz="2800" b="1">
                <a:solidFill>
                  <a:schemeClr val="accent6"/>
                </a:solidFill>
                <a:latin typeface="#9Slide03 SFU Futura_12" panose="00000400000000000000" pitchFamily="2" charset="0"/>
              </a:rPr>
              <a:t>. Cơ sở lý thuyết</a:t>
            </a:r>
            <a:endParaRPr lang="en-US" sz="2800" b="1" dirty="0">
              <a:solidFill>
                <a:schemeClr val="accent6"/>
              </a:solidFill>
              <a:latin typeface="#9Slide03 SFU Futura_12" panose="00000400000000000000" pitchFamily="2" charset="0"/>
            </a:endParaRPr>
          </a:p>
          <a:p>
            <a:pPr algn="just" defTabSz="339725"/>
            <a:r>
              <a:rPr lang="en-US" sz="2800" b="1" dirty="0">
                <a:solidFill>
                  <a:srgbClr val="023047"/>
                </a:solidFill>
                <a:latin typeface="#9Slide03 SFU Futura_12" panose="00000400000000000000" pitchFamily="2" charset="0"/>
              </a:rPr>
              <a:t>	</a:t>
            </a:r>
            <a:r>
              <a:rPr lang="en-US" sz="2800" b="1" dirty="0">
                <a:solidFill>
                  <a:srgbClr val="92D050"/>
                </a:solidFill>
                <a:latin typeface="#9Slide03 SFU Futura_12" panose="00000400000000000000" pitchFamily="2" charset="0"/>
              </a:rPr>
              <a:t>2.1.1</a:t>
            </a:r>
            <a:r>
              <a:rPr lang="en-US" sz="2800" b="1">
                <a:solidFill>
                  <a:srgbClr val="92D050"/>
                </a:solidFill>
                <a:latin typeface="#9Slide03 SFU Futura_12" panose="00000400000000000000" pitchFamily="2" charset="0"/>
              </a:rPr>
              <a:t>. Mã vạch</a:t>
            </a:r>
            <a:endParaRPr lang="en-US" sz="2800" b="1" dirty="0">
              <a:solidFill>
                <a:srgbClr val="92D050"/>
              </a:solidFill>
              <a:latin typeface="#9Slide03 SFU Futura_12" panose="00000400000000000000" pitchFamily="2" charset="0"/>
            </a:endParaRPr>
          </a:p>
          <a:p>
            <a:pPr algn="just" defTabSz="631825">
              <a:tabLst>
                <a:tab pos="631825" algn="l"/>
              </a:tabLst>
            </a:pPr>
            <a:r>
              <a:rPr lang="en-US" sz="2800" b="1">
                <a:solidFill>
                  <a:srgbClr val="92D050"/>
                </a:solidFill>
                <a:latin typeface="#9Slide03 SFU Futura_12" panose="00000400000000000000" pitchFamily="2" charset="0"/>
              </a:rPr>
              <a:t>   </a:t>
            </a:r>
            <a:endParaRPr lang="en-US" sz="2800" b="1" dirty="0">
              <a:solidFill>
                <a:srgbClr val="92D050"/>
              </a:solidFill>
              <a:latin typeface="#9Slide03 SFU Futura_12" panose="00000400000000000000" pitchFamily="2" charset="0"/>
            </a:endParaRPr>
          </a:p>
        </p:txBody>
      </p:sp>
      <p:pic>
        <p:nvPicPr>
          <p:cNvPr id="3" name="Graphic 2" descr="Two dandelions">
            <a:extLst>
              <a:ext uri="{FF2B5EF4-FFF2-40B4-BE49-F238E27FC236}">
                <a16:creationId xmlns:a16="http://schemas.microsoft.com/office/drawing/2014/main" id="{DBC72DB4-877F-471A-A4DF-7FCAC4F7614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975652" y="3302885"/>
            <a:ext cx="3932500" cy="3932500"/>
          </a:xfrm>
          <a:prstGeom prst="rect">
            <a:avLst/>
          </a:prstGeom>
        </p:spPr>
      </p:pic>
      <p:sp>
        <p:nvSpPr>
          <p:cNvPr id="6" name="TextBox 5">
            <a:extLst>
              <a:ext uri="{FF2B5EF4-FFF2-40B4-BE49-F238E27FC236}">
                <a16:creationId xmlns:a16="http://schemas.microsoft.com/office/drawing/2014/main" id="{37AE5D17-6AAE-05C3-7DD2-047E4F338EA3}"/>
              </a:ext>
            </a:extLst>
          </p:cNvPr>
          <p:cNvSpPr txBox="1"/>
          <p:nvPr/>
        </p:nvSpPr>
        <p:spPr>
          <a:xfrm>
            <a:off x="644695" y="1440481"/>
            <a:ext cx="10278944" cy="1020536"/>
          </a:xfrm>
          <a:prstGeom prst="rect">
            <a:avLst/>
          </a:prstGeom>
          <a:noFill/>
        </p:spPr>
        <p:txBody>
          <a:bodyPr wrap="square">
            <a:spAutoFit/>
          </a:bodyPr>
          <a:lstStyle/>
          <a:p>
            <a:pPr marL="685800" marR="0" indent="169863" algn="l">
              <a:lnSpc>
                <a:spcPct val="115000"/>
              </a:lnSpc>
              <a:spcBef>
                <a:spcPts val="0"/>
              </a:spcBef>
              <a:spcAft>
                <a:spcPts val="0"/>
              </a:spcAft>
              <a:tabLst>
                <a:tab pos="514350" algn="l"/>
              </a:tabLst>
            </a:pPr>
            <a:r>
              <a:rPr lang="en-US">
                <a:latin typeface="#9Slide03 SFU Futura_12 (Headings)"/>
                <a:ea typeface="Times New Roman" panose="02020603050405020304" pitchFamily="18" charset="0"/>
              </a:rPr>
              <a:t>M</a:t>
            </a:r>
            <a:r>
              <a:rPr lang="vi-VN" sz="1800">
                <a:effectLst/>
                <a:latin typeface="#9Slide03 SFU Futura_12 (Headings)"/>
                <a:ea typeface="Times New Roman" panose="02020603050405020304" pitchFamily="18" charset="0"/>
              </a:rPr>
              <a:t>ã vạch là một trong các công nghệ nhận dạng và thu thập dữ liệu tự động các đối tượng là sản phẩm, dịch vụ, …dựa trên việc ấn định một mã số (hoặc chữ số) cho đối tượng cần phân định và thể hiện mã đó dưới dạng mã vạch để thiết bị (máy quét) có thể đọc được.</a:t>
            </a:r>
            <a:endParaRPr lang="en-US" sz="1800">
              <a:effectLst/>
              <a:latin typeface="#9Slide03 SFU Futura_12 (Headings)"/>
              <a:ea typeface="Times New Roman" panose="02020603050405020304" pitchFamily="18" charset="0"/>
            </a:endParaRPr>
          </a:p>
        </p:txBody>
      </p:sp>
      <p:sp>
        <p:nvSpPr>
          <p:cNvPr id="8" name="TextBox 7">
            <a:extLst>
              <a:ext uri="{FF2B5EF4-FFF2-40B4-BE49-F238E27FC236}">
                <a16:creationId xmlns:a16="http://schemas.microsoft.com/office/drawing/2014/main" id="{6F2D2691-D480-510D-7EE5-DC1FC2699A96}"/>
              </a:ext>
            </a:extLst>
          </p:cNvPr>
          <p:cNvSpPr txBox="1"/>
          <p:nvPr/>
        </p:nvSpPr>
        <p:spPr>
          <a:xfrm>
            <a:off x="474262" y="2405705"/>
            <a:ext cx="6902244" cy="385362"/>
          </a:xfrm>
          <a:prstGeom prst="rect">
            <a:avLst/>
          </a:prstGeom>
          <a:noFill/>
        </p:spPr>
        <p:txBody>
          <a:bodyPr wrap="square">
            <a:spAutoFit/>
          </a:bodyPr>
          <a:lstStyle/>
          <a:p>
            <a:pPr marL="628650" marR="0" indent="285750" algn="just">
              <a:lnSpc>
                <a:spcPct val="115000"/>
              </a:lnSpc>
              <a:spcBef>
                <a:spcPts val="0"/>
              </a:spcBef>
              <a:spcAft>
                <a:spcPts val="0"/>
              </a:spcAft>
              <a:tabLst>
                <a:tab pos="514350" algn="l"/>
              </a:tabLst>
            </a:pPr>
            <a:r>
              <a:rPr lang="vi-VN" sz="1800">
                <a:effectLst/>
                <a:latin typeface="#9Slide03 SFU Futura_12 (Headings)"/>
                <a:ea typeface="Times New Roman" panose="02020603050405020304" pitchFamily="18" charset="0"/>
              </a:rPr>
              <a:t>Có hai loại mã vạch: mã vạch 1D và mã vạch 2D.</a:t>
            </a:r>
            <a:endParaRPr lang="en-US" sz="1800">
              <a:effectLst/>
              <a:latin typeface="#9Slide03 SFU Futura_12 (Headings)"/>
              <a:ea typeface="Times New Roman" panose="02020603050405020304" pitchFamily="18" charset="0"/>
            </a:endParaRPr>
          </a:p>
        </p:txBody>
      </p:sp>
      <p:sp>
        <p:nvSpPr>
          <p:cNvPr id="11" name="TextBox 10">
            <a:extLst>
              <a:ext uri="{FF2B5EF4-FFF2-40B4-BE49-F238E27FC236}">
                <a16:creationId xmlns:a16="http://schemas.microsoft.com/office/drawing/2014/main" id="{E4655DC8-BE82-BAAB-8C67-768DE6E33DB1}"/>
              </a:ext>
            </a:extLst>
          </p:cNvPr>
          <p:cNvSpPr txBox="1"/>
          <p:nvPr/>
        </p:nvSpPr>
        <p:spPr>
          <a:xfrm>
            <a:off x="1267669" y="2748238"/>
            <a:ext cx="6902244" cy="369332"/>
          </a:xfrm>
          <a:prstGeom prst="rect">
            <a:avLst/>
          </a:prstGeom>
          <a:noFill/>
        </p:spPr>
        <p:txBody>
          <a:bodyPr wrap="square">
            <a:spAutoFit/>
          </a:bodyPr>
          <a:lstStyle/>
          <a:p>
            <a:r>
              <a:rPr lang="en-US" sz="1800" i="1">
                <a:effectLst/>
                <a:latin typeface="#9Slide03 SFU Futura_12 (Headings)"/>
                <a:ea typeface="Times New Roman" panose="02020603050405020304" pitchFamily="18" charset="0"/>
              </a:rPr>
              <a:t>Mã vạch </a:t>
            </a:r>
            <a:r>
              <a:rPr lang="vi-VN" sz="1800" i="1">
                <a:effectLst/>
                <a:latin typeface="#9Slide03 SFU Futura_12 (Headings)"/>
                <a:ea typeface="Times New Roman" panose="02020603050405020304" pitchFamily="18" charset="0"/>
              </a:rPr>
              <a:t>UPC</a:t>
            </a:r>
            <a:r>
              <a:rPr lang="en-US" sz="1800" i="1">
                <a:effectLst/>
                <a:latin typeface="#9Slide03 SFU Futura_12 (Headings)"/>
                <a:ea typeface="Times New Roman" panose="02020603050405020304" pitchFamily="18" charset="0"/>
              </a:rPr>
              <a:t>, EAN, Code 39, code 128</a:t>
            </a:r>
            <a:endParaRPr lang="en-US">
              <a:latin typeface="#9Slide03 SFU Futura_12 (Headings)"/>
            </a:endParaRPr>
          </a:p>
        </p:txBody>
      </p:sp>
      <p:pic>
        <p:nvPicPr>
          <p:cNvPr id="18" name="Picture 17">
            <a:extLst>
              <a:ext uri="{FF2B5EF4-FFF2-40B4-BE49-F238E27FC236}">
                <a16:creationId xmlns:a16="http://schemas.microsoft.com/office/drawing/2014/main" id="{34F063FC-D5F8-73F7-CFD5-9C7CC9841F03}"/>
              </a:ext>
            </a:extLst>
          </p:cNvPr>
          <p:cNvPicPr>
            <a:picLocks noChangeAspect="1"/>
          </p:cNvPicPr>
          <p:nvPr/>
        </p:nvPicPr>
        <p:blipFill>
          <a:blip r:embed="rId6"/>
          <a:stretch>
            <a:fillRect/>
          </a:stretch>
        </p:blipFill>
        <p:spPr>
          <a:xfrm>
            <a:off x="3234173" y="3205940"/>
            <a:ext cx="4876800" cy="2990850"/>
          </a:xfrm>
          <a:prstGeom prst="rect">
            <a:avLst/>
          </a:prstGeom>
        </p:spPr>
      </p:pic>
    </p:spTree>
    <p:extLst>
      <p:ext uri="{BB962C8B-B14F-4D97-AF65-F5344CB8AC3E}">
        <p14:creationId xmlns:p14="http://schemas.microsoft.com/office/powerpoint/2010/main" val="33506016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19D77C9-E8C9-B48E-74FA-D540F0072D44}"/>
              </a:ext>
            </a:extLst>
          </p:cNvPr>
          <p:cNvSpPr txBox="1"/>
          <p:nvPr/>
        </p:nvSpPr>
        <p:spPr>
          <a:xfrm>
            <a:off x="288852" y="271879"/>
            <a:ext cx="11614296" cy="954107"/>
          </a:xfrm>
          <a:prstGeom prst="rect">
            <a:avLst/>
          </a:prstGeom>
          <a:noFill/>
        </p:spPr>
        <p:txBody>
          <a:bodyPr wrap="square">
            <a:spAutoFit/>
          </a:bodyPr>
          <a:lstStyle/>
          <a:p>
            <a:pPr algn="just"/>
            <a:r>
              <a:rPr lang="en-US" sz="2800" b="1">
                <a:solidFill>
                  <a:schemeClr val="accent6"/>
                </a:solidFill>
                <a:latin typeface="#9Slide03 SFU Futura_12" panose="00000400000000000000" pitchFamily="2" charset="0"/>
              </a:rPr>
              <a:t>2.2 Mô hình tổng quát</a:t>
            </a:r>
            <a:endParaRPr lang="en-US" sz="2800" b="1" dirty="0">
              <a:solidFill>
                <a:schemeClr val="accent6"/>
              </a:solidFill>
              <a:latin typeface="#9Slide03 SFU Futura_12" panose="00000400000000000000" pitchFamily="2" charset="0"/>
            </a:endParaRPr>
          </a:p>
          <a:p>
            <a:pPr algn="just">
              <a:tabLst>
                <a:tab pos="398463" algn="l"/>
              </a:tabLst>
            </a:pPr>
            <a:r>
              <a:rPr lang="en-US" sz="2800" b="1">
                <a:solidFill>
                  <a:srgbClr val="023047"/>
                </a:solidFill>
                <a:latin typeface="#9Slide03 SFU Futura_12" panose="00000400000000000000" pitchFamily="2" charset="0"/>
              </a:rPr>
              <a:t>	</a:t>
            </a:r>
            <a:endParaRPr lang="vi-VN" sz="2800" b="1" dirty="0">
              <a:solidFill>
                <a:srgbClr val="023047"/>
              </a:solidFill>
              <a:latin typeface="#9Slide03 SFU Futura_12" panose="00000400000000000000" pitchFamily="2" charset="0"/>
            </a:endParaRPr>
          </a:p>
        </p:txBody>
      </p:sp>
      <p:sp>
        <p:nvSpPr>
          <p:cNvPr id="6" name="TextBox 5">
            <a:extLst>
              <a:ext uri="{FF2B5EF4-FFF2-40B4-BE49-F238E27FC236}">
                <a16:creationId xmlns:a16="http://schemas.microsoft.com/office/drawing/2014/main" id="{26CE3E9A-21BA-3938-8B1B-764C2C40B872}"/>
              </a:ext>
            </a:extLst>
          </p:cNvPr>
          <p:cNvSpPr txBox="1"/>
          <p:nvPr/>
        </p:nvSpPr>
        <p:spPr>
          <a:xfrm>
            <a:off x="5206891" y="0"/>
            <a:ext cx="8595936" cy="400110"/>
          </a:xfrm>
          <a:prstGeom prst="rect">
            <a:avLst/>
          </a:prstGeom>
          <a:noFill/>
        </p:spPr>
        <p:txBody>
          <a:bodyPr wrap="square">
            <a:spAutoFit/>
          </a:bodyPr>
          <a:lstStyle/>
          <a:p>
            <a:r>
              <a:rPr lang="vi-VN" sz="2000" b="1" dirty="0">
                <a:solidFill>
                  <a:schemeClr val="accent6"/>
                </a:solidFill>
                <a:latin typeface="#9Slide03 IcielPanton Light" panose="00000400000000000000" pitchFamily="2" charset="0"/>
              </a:rPr>
              <a:t>Chương </a:t>
            </a:r>
            <a:r>
              <a:rPr lang="en-US" sz="2000" b="1" dirty="0">
                <a:solidFill>
                  <a:schemeClr val="accent6"/>
                </a:solidFill>
                <a:latin typeface="#9Slide03 IcielPanton Light" panose="00000400000000000000" pitchFamily="2" charset="0"/>
              </a:rPr>
              <a:t>2</a:t>
            </a:r>
            <a:r>
              <a:rPr lang="vi-VN" sz="2000" b="1">
                <a:solidFill>
                  <a:schemeClr val="accent6"/>
                </a:solidFill>
                <a:latin typeface="#9Slide03 IcielPanton Light" panose="00000400000000000000" pitchFamily="2" charset="0"/>
              </a:rPr>
              <a:t>. </a:t>
            </a:r>
            <a:r>
              <a:rPr lang="en-US" sz="2000" b="1">
                <a:solidFill>
                  <a:schemeClr val="accent6"/>
                </a:solidFill>
                <a:latin typeface="#9Slide03 IcielPanton Light" panose="00000400000000000000" pitchFamily="2" charset="0"/>
              </a:rPr>
              <a:t>Phương Pháp Nghiên Cứu</a:t>
            </a:r>
            <a:endParaRPr lang="en-US" b="1" dirty="0">
              <a:solidFill>
                <a:schemeClr val="accent6"/>
              </a:solidFill>
              <a:latin typeface="#9Slide03 IcielPanton Light" panose="00000400000000000000" pitchFamily="2" charset="0"/>
            </a:endParaRPr>
          </a:p>
        </p:txBody>
      </p:sp>
      <p:pic>
        <p:nvPicPr>
          <p:cNvPr id="7" name="Picture 6">
            <a:extLst>
              <a:ext uri="{FF2B5EF4-FFF2-40B4-BE49-F238E27FC236}">
                <a16:creationId xmlns:a16="http://schemas.microsoft.com/office/drawing/2014/main" id="{F91FBF74-2E53-D607-86D1-E13D2B7BCFAE}"/>
              </a:ext>
            </a:extLst>
          </p:cNvPr>
          <p:cNvPicPr>
            <a:picLocks noChangeAspect="1"/>
          </p:cNvPicPr>
          <p:nvPr/>
        </p:nvPicPr>
        <p:blipFill>
          <a:blip r:embed="rId2"/>
          <a:stretch>
            <a:fillRect/>
          </a:stretch>
        </p:blipFill>
        <p:spPr>
          <a:xfrm>
            <a:off x="3883741" y="488117"/>
            <a:ext cx="4316361" cy="3907795"/>
          </a:xfrm>
          <a:prstGeom prst="rect">
            <a:avLst/>
          </a:prstGeom>
        </p:spPr>
      </p:pic>
      <p:sp>
        <p:nvSpPr>
          <p:cNvPr id="9" name="TextBox 8">
            <a:extLst>
              <a:ext uri="{FF2B5EF4-FFF2-40B4-BE49-F238E27FC236}">
                <a16:creationId xmlns:a16="http://schemas.microsoft.com/office/drawing/2014/main" id="{503F1993-E818-C7AF-AE61-F4306E331DBF}"/>
              </a:ext>
            </a:extLst>
          </p:cNvPr>
          <p:cNvSpPr txBox="1"/>
          <p:nvPr/>
        </p:nvSpPr>
        <p:spPr>
          <a:xfrm>
            <a:off x="1297858" y="4076751"/>
            <a:ext cx="6902244" cy="2670603"/>
          </a:xfrm>
          <a:prstGeom prst="rect">
            <a:avLst/>
          </a:prstGeom>
          <a:noFill/>
        </p:spPr>
        <p:txBody>
          <a:bodyPr wrap="square">
            <a:spAutoFit/>
          </a:bodyPr>
          <a:lstStyle/>
          <a:p>
            <a:pPr marL="342900" marR="0" lvl="0" indent="-342900" algn="just">
              <a:lnSpc>
                <a:spcPct val="115000"/>
              </a:lnSpc>
              <a:spcBef>
                <a:spcPts val="1200"/>
              </a:spcBef>
              <a:spcAft>
                <a:spcPts val="600"/>
              </a:spcAft>
              <a:buFont typeface="Symbol" panose="05050102010706020507" pitchFamily="18" charset="2"/>
              <a:buChar char="-"/>
            </a:pPr>
            <a:r>
              <a:rPr lang="vi-VN" sz="1800" u="none" strike="noStrike">
                <a:effectLst/>
                <a:latin typeface="#9Slide03 SFU Futura_12 (Headings)"/>
                <a:ea typeface="Times New Roman" panose="02020603050405020304" pitchFamily="18" charset="0"/>
              </a:rPr>
              <a:t>Theo đó, </a:t>
            </a:r>
            <a:r>
              <a:rPr lang="en-US">
                <a:latin typeface="#9Slide03 SFU Futura_12 (Headings)"/>
                <a:ea typeface="Times New Roman" panose="02020603050405020304" pitchFamily="18" charset="0"/>
              </a:rPr>
              <a:t>đ</a:t>
            </a:r>
            <a:r>
              <a:rPr lang="en-US" sz="1800" u="none" strike="noStrike">
                <a:effectLst/>
                <a:latin typeface="#9Slide03 SFU Futura_12 (Headings)"/>
                <a:ea typeface="Times New Roman" panose="02020603050405020304" pitchFamily="18" charset="0"/>
              </a:rPr>
              <a:t>ề tài mô phỏng nhận diện mã vạch xử dụng mô hình như hình trên.</a:t>
            </a:r>
          </a:p>
          <a:p>
            <a:pPr marL="342900" marR="0" lvl="0" indent="-342900" algn="just">
              <a:lnSpc>
                <a:spcPct val="115000"/>
              </a:lnSpc>
              <a:spcBef>
                <a:spcPts val="1200"/>
              </a:spcBef>
              <a:spcAft>
                <a:spcPts val="600"/>
              </a:spcAft>
              <a:buFont typeface="Times New Roman" panose="02020603050405020304" pitchFamily="18" charset="0"/>
              <a:buChar char="+"/>
            </a:pPr>
            <a:r>
              <a:rPr lang="en-US" sz="1800">
                <a:effectLst/>
                <a:latin typeface="#9Slide03 SFU Futura_12 (Headings)"/>
                <a:ea typeface="Times New Roman" panose="02020603050405020304" pitchFamily="18" charset="0"/>
              </a:rPr>
              <a:t>Phần mềm matlab là công cụ xử lý chính</a:t>
            </a:r>
          </a:p>
          <a:p>
            <a:pPr marL="342900" marR="0" lvl="0" indent="-342900" algn="just">
              <a:lnSpc>
                <a:spcPct val="115000"/>
              </a:lnSpc>
              <a:spcBef>
                <a:spcPts val="1200"/>
              </a:spcBef>
              <a:spcAft>
                <a:spcPts val="600"/>
              </a:spcAft>
              <a:buFont typeface="Times New Roman" panose="02020603050405020304" pitchFamily="18" charset="0"/>
              <a:buChar char="+"/>
            </a:pPr>
            <a:r>
              <a:rPr lang="en-US" sz="1800">
                <a:effectLst/>
                <a:latin typeface="#9Slide03 SFU Futura_12 (Headings)"/>
                <a:ea typeface="Times New Roman" panose="02020603050405020304" pitchFamily="18" charset="0"/>
              </a:rPr>
              <a:t>Sử dụng các hỗ trợ của toolbox và xây dựng hàm để nhận diện mã vạch</a:t>
            </a:r>
          </a:p>
          <a:p>
            <a:pPr marL="342900" marR="0" lvl="0" indent="-342900" algn="just">
              <a:lnSpc>
                <a:spcPct val="115000"/>
              </a:lnSpc>
              <a:spcBef>
                <a:spcPts val="1200"/>
              </a:spcBef>
              <a:spcAft>
                <a:spcPts val="600"/>
              </a:spcAft>
              <a:buFont typeface="Times New Roman" panose="02020603050405020304" pitchFamily="18" charset="0"/>
              <a:buChar char="+"/>
            </a:pPr>
            <a:r>
              <a:rPr lang="en-US" sz="1800">
                <a:effectLst/>
                <a:latin typeface="#9Slide03 SFU Futura_12 (Headings)"/>
                <a:ea typeface="Times New Roman" panose="02020603050405020304" pitchFamily="18" charset="0"/>
              </a:rPr>
              <a:t>Cuối cùng là hiện thị kết quả</a:t>
            </a:r>
          </a:p>
        </p:txBody>
      </p:sp>
    </p:spTree>
    <p:extLst>
      <p:ext uri="{BB962C8B-B14F-4D97-AF65-F5344CB8AC3E}">
        <p14:creationId xmlns:p14="http://schemas.microsoft.com/office/powerpoint/2010/main" val="39371558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2821</TotalTime>
  <Words>1973</Words>
  <Application>Microsoft Office PowerPoint</Application>
  <PresentationFormat>Widescreen</PresentationFormat>
  <Paragraphs>203</Paragraphs>
  <Slides>28</Slides>
  <Notes>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28</vt:i4>
      </vt:variant>
    </vt:vector>
  </HeadingPairs>
  <TitlesOfParts>
    <vt:vector size="40" baseType="lpstr">
      <vt:lpstr>#9Slide03 SFU Futura_12 (Headings)</vt:lpstr>
      <vt:lpstr>Calibri</vt:lpstr>
      <vt:lpstr>#9Slide04 Lettre</vt:lpstr>
      <vt:lpstr>Symbol</vt:lpstr>
      <vt:lpstr>#9Slide03 IcielPanton Light</vt:lpstr>
      <vt:lpstr>Times New Roman</vt:lpstr>
      <vt:lpstr>#9Slide03 SFU Futura_12</vt:lpstr>
      <vt:lpstr>#9Slide03 Bebas Neue Bold</vt:lpstr>
      <vt:lpstr>Arial</vt:lpstr>
      <vt:lpstr>Abadi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Lâm Cao</dc:creator>
  <cp:lastModifiedBy>Oanh</cp:lastModifiedBy>
  <cp:revision>368</cp:revision>
  <dcterms:created xsi:type="dcterms:W3CDTF">2022-05-18T05:51:59Z</dcterms:created>
  <dcterms:modified xsi:type="dcterms:W3CDTF">2022-10-29T06:52:13Z</dcterms:modified>
</cp:coreProperties>
</file>